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32"/>
  </p:notesMasterIdLst>
  <p:handoutMasterIdLst>
    <p:handoutMasterId r:id="rId33"/>
  </p:handoutMasterIdLst>
  <p:sldIdLst>
    <p:sldId id="256" r:id="rId2"/>
    <p:sldId id="257" r:id="rId3"/>
    <p:sldId id="301" r:id="rId4"/>
    <p:sldId id="263" r:id="rId5"/>
    <p:sldId id="304" r:id="rId6"/>
    <p:sldId id="264" r:id="rId7"/>
    <p:sldId id="266" r:id="rId8"/>
    <p:sldId id="267" r:id="rId9"/>
    <p:sldId id="302" r:id="rId10"/>
    <p:sldId id="305" r:id="rId11"/>
    <p:sldId id="269" r:id="rId12"/>
    <p:sldId id="303" r:id="rId13"/>
    <p:sldId id="283" r:id="rId14"/>
    <p:sldId id="270" r:id="rId15"/>
    <p:sldId id="273" r:id="rId16"/>
    <p:sldId id="307" r:id="rId17"/>
    <p:sldId id="308" r:id="rId18"/>
    <p:sldId id="279" r:id="rId19"/>
    <p:sldId id="280" r:id="rId20"/>
    <p:sldId id="281" r:id="rId21"/>
    <p:sldId id="284" r:id="rId22"/>
    <p:sldId id="285" r:id="rId23"/>
    <p:sldId id="286" r:id="rId24"/>
    <p:sldId id="309" r:id="rId25"/>
    <p:sldId id="310" r:id="rId26"/>
    <p:sldId id="292" r:id="rId27"/>
    <p:sldId id="300" r:id="rId28"/>
    <p:sldId id="306" r:id="rId29"/>
    <p:sldId id="299" r:id="rId30"/>
    <p:sldId id="298" r:id="rId31"/>
  </p:sldIdLst>
  <p:sldSz cx="9144000" cy="5143500" type="screen16x9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0764D65-12D5-4A27-A295-F2AD92A37DFB}">
          <p14:sldIdLst>
            <p14:sldId id="256"/>
            <p14:sldId id="257"/>
            <p14:sldId id="301"/>
            <p14:sldId id="263"/>
            <p14:sldId id="304"/>
            <p14:sldId id="264"/>
            <p14:sldId id="266"/>
            <p14:sldId id="267"/>
            <p14:sldId id="302"/>
            <p14:sldId id="305"/>
            <p14:sldId id="269"/>
            <p14:sldId id="303"/>
            <p14:sldId id="283"/>
            <p14:sldId id="270"/>
            <p14:sldId id="273"/>
            <p14:sldId id="307"/>
            <p14:sldId id="308"/>
            <p14:sldId id="279"/>
            <p14:sldId id="280"/>
            <p14:sldId id="281"/>
            <p14:sldId id="284"/>
            <p14:sldId id="285"/>
            <p14:sldId id="286"/>
            <p14:sldId id="309"/>
            <p14:sldId id="310"/>
            <p14:sldId id="292"/>
            <p14:sldId id="300"/>
            <p14:sldId id="306"/>
            <p14:sldId id="299"/>
            <p14:sldId id="29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E6E6"/>
    <a:srgbClr val="003300"/>
    <a:srgbClr val="006600"/>
    <a:srgbClr val="0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D7D5E7A-90B1-4197-9A96-731F71E56756}" v="1176" dt="2026-02-17T20:15:43.05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57" autoAdjust="0"/>
    <p:restoredTop sz="93969" autoAdjust="0"/>
  </p:normalViewPr>
  <p:slideViewPr>
    <p:cSldViewPr>
      <p:cViewPr varScale="1">
        <p:scale>
          <a:sx n="80" d="100"/>
          <a:sy n="80" d="100"/>
        </p:scale>
        <p:origin x="1098" y="6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306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002"/>
    </p:cViewPr>
  </p:sorterViewPr>
  <p:notesViewPr>
    <p:cSldViewPr>
      <p:cViewPr varScale="1">
        <p:scale>
          <a:sx n="98" d="100"/>
          <a:sy n="98" d="100"/>
        </p:scale>
        <p:origin x="-3516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5/10/relationships/revisionInfo" Target="revisionInfo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38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riyanka Antony" userId="d835a8530ba60c21" providerId="LiveId" clId="{5FF6F22D-59E4-40DB-8FF8-0CC5CD266F7E}"/>
    <pc:docChg chg="undo redo custSel addSld delSld modSld sldOrd addSection delSection modSection">
      <pc:chgData name="Priyanka Antony" userId="d835a8530ba60c21" providerId="LiveId" clId="{5FF6F22D-59E4-40DB-8FF8-0CC5CD266F7E}" dt="2026-02-17T20:15:43.053" v="5076" actId="478"/>
      <pc:docMkLst>
        <pc:docMk/>
      </pc:docMkLst>
      <pc:sldChg chg="delSp modSp mod">
        <pc:chgData name="Priyanka Antony" userId="d835a8530ba60c21" providerId="LiveId" clId="{5FF6F22D-59E4-40DB-8FF8-0CC5CD266F7E}" dt="2026-02-17T20:15:43.053" v="5076" actId="478"/>
        <pc:sldMkLst>
          <pc:docMk/>
          <pc:sldMk cId="708039142" sldId="256"/>
        </pc:sldMkLst>
        <pc:spChg chg="del mod">
          <ac:chgData name="Priyanka Antony" userId="d835a8530ba60c21" providerId="LiveId" clId="{5FF6F22D-59E4-40DB-8FF8-0CC5CD266F7E}" dt="2026-02-17T20:15:43.053" v="5076" actId="478"/>
          <ac:spMkLst>
            <pc:docMk/>
            <pc:sldMk cId="708039142" sldId="256"/>
            <ac:spMk id="2" creationId="{A15B9B2A-4711-F96F-B2D8-A81266BD7BD3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476672" y="179512"/>
            <a:ext cx="4752528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5301208" y="179512"/>
            <a:ext cx="108012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714F15-6864-45CE-8F05-A532DCAB96E6}" type="datetime1">
              <a:rPr lang="de-DE" smtClean="0">
                <a:latin typeface="Arial" panose="020B0604020202020204" pitchFamily="34" charset="0"/>
                <a:cs typeface="Arial" panose="020B0604020202020204" pitchFamily="34" charset="0"/>
              </a:rPr>
              <a:t>17.02.2026</a:t>
            </a:fld>
            <a:endParaRPr lang="de-D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476672" y="8532440"/>
            <a:ext cx="504056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5661248" y="8532440"/>
            <a:ext cx="72008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E125BC-28D1-403A-9ED0-9FCD04001FB1}" type="slidenum">
              <a:rPr lang="de-DE" smtClean="0">
                <a:latin typeface="Arial" panose="020B0604020202020204" pitchFamily="34" charset="0"/>
                <a:cs typeface="Arial" panose="020B0604020202020204" pitchFamily="34" charset="0"/>
              </a:rPr>
              <a:t>‹#›</a:t>
            </a:fld>
            <a:endParaRPr lang="de-D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4840246"/>
      </p:ext>
    </p:extLst>
  </p:cSld>
  <p:clrMap bg1="lt1" tx1="dk1" bg2="lt2" tx2="dk2" accent1="accent1" accent2="accent2" accent3="accent3" accent4="accent4" accent5="accent5" accent6="accent6" hlink="hlink" folHlink="folHlink"/>
  <p:hf sldNum="0"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1124744" y="154360"/>
            <a:ext cx="4608512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5805264" y="154360"/>
            <a:ext cx="883568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94C3FA-3ED2-4918-8375-DA68787B3F8D}" type="datetime1">
              <a:rPr lang="de-DE" smtClean="0"/>
              <a:t>17.02.2026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68716" y="901824"/>
            <a:ext cx="5500644" cy="30941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1196752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1196752" y="8532440"/>
            <a:ext cx="4536504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5877272" y="8532440"/>
            <a:ext cx="81156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2E3E51-A3F3-4FD4-9C75-1C612CCCCA5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70505741"/>
      </p:ext>
    </p:extLst>
  </p:cSld>
  <p:clrMap bg1="lt1" tx1="dk1" bg2="lt2" tx2="dk2" accent1="accent1" accent2="accent2" accent3="accent3" accent4="accent4" accent5="accent5" accent6="accent6" hlink="hlink" folHlink="folHlink"/>
  <p:hf sldNum="0"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68400" y="901700"/>
            <a:ext cx="5500688" cy="3094038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440453-B56C-DD2C-A047-01AFDF37953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F72AFD2-8BF9-43B1-8FF5-55AEBA34A498}" type="datetime1">
              <a:rPr lang="de-DE" smtClean="0"/>
              <a:t>17.02.2026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786028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8"/>
          <p:cNvSpPr>
            <a:spLocks noGrp="1" noChangeArrowheads="1"/>
          </p:cNvSpPr>
          <p:nvPr>
            <p:ph type="ctrTitle"/>
          </p:nvPr>
        </p:nvSpPr>
        <p:spPr>
          <a:xfrm>
            <a:off x="506934" y="771550"/>
            <a:ext cx="7737475" cy="1152128"/>
          </a:xfrm>
        </p:spPr>
        <p:txBody>
          <a:bodyPr/>
          <a:lstStyle>
            <a:lvl1pPr>
              <a:defRPr sz="3500">
                <a:solidFill>
                  <a:srgbClr val="008C4F"/>
                </a:solidFill>
              </a:defRPr>
            </a:lvl1pPr>
          </a:lstStyle>
          <a:p>
            <a:pPr lvl="0"/>
            <a:r>
              <a:rPr lang="en-GB" altLang="de-DE" noProof="0"/>
              <a:t>Click to edit Master title style</a:t>
            </a:r>
            <a:endParaRPr lang="de-DE" altLang="de-DE" noProof="0" dirty="0"/>
          </a:p>
        </p:txBody>
      </p:sp>
      <p:sp>
        <p:nvSpPr>
          <p:cNvPr id="8" name="Rectangle 9"/>
          <p:cNvSpPr>
            <a:spLocks noGrp="1" noChangeArrowheads="1"/>
          </p:cNvSpPr>
          <p:nvPr>
            <p:ph type="subTitle" idx="1"/>
          </p:nvPr>
        </p:nvSpPr>
        <p:spPr>
          <a:xfrm>
            <a:off x="506934" y="2031522"/>
            <a:ext cx="7737475" cy="1782366"/>
          </a:xfrm>
        </p:spPr>
        <p:txBody>
          <a:bodyPr/>
          <a:lstStyle>
            <a:lvl1pPr marL="0" indent="0">
              <a:buFont typeface="Wingdings" pitchFamily="2" charset="2"/>
              <a:buNone/>
              <a:defRPr/>
            </a:lvl1pPr>
          </a:lstStyle>
          <a:p>
            <a:pPr lvl="0"/>
            <a:r>
              <a:rPr lang="en-GB" altLang="de-DE" noProof="0"/>
              <a:t>Click to edit Master subtitle style</a:t>
            </a:r>
            <a:endParaRPr lang="de-DE" altLang="de-DE" noProof="0"/>
          </a:p>
        </p:txBody>
      </p:sp>
    </p:spTree>
    <p:extLst>
      <p:ext uri="{BB962C8B-B14F-4D97-AF65-F5344CB8AC3E}">
        <p14:creationId xmlns:p14="http://schemas.microsoft.com/office/powerpoint/2010/main" val="27985881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Vertikaler Textplatzhalter 2"/>
          <p:cNvSpPr>
            <a:spLocks noGrp="1"/>
          </p:cNvSpPr>
          <p:nvPr>
            <p:ph type="body" orient="vert" idx="1"/>
          </p:nvPr>
        </p:nvSpPr>
        <p:spPr>
          <a:xfrm rot="10800000">
            <a:off x="479426" y="1337518"/>
            <a:ext cx="7923213" cy="3394472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  <p:sp>
        <p:nvSpPr>
          <p:cNvPr id="4" name="Rectangle 51"/>
          <p:cNvSpPr>
            <a:spLocks noGrp="1" noChangeArrowheads="1"/>
          </p:cNvSpPr>
          <p:nvPr>
            <p:ph type="title"/>
          </p:nvPr>
        </p:nvSpPr>
        <p:spPr bwMode="auto">
          <a:xfrm>
            <a:off x="482600" y="699542"/>
            <a:ext cx="7899400" cy="5220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de-DE"/>
              <a:t>Click to edit Master title style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6985834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Vertikaler Titel 1"/>
          <p:cNvSpPr>
            <a:spLocks noGrp="1"/>
          </p:cNvSpPr>
          <p:nvPr>
            <p:ph type="title" orient="vert"/>
          </p:nvPr>
        </p:nvSpPr>
        <p:spPr>
          <a:xfrm rot="10800000">
            <a:off x="467545" y="843558"/>
            <a:ext cx="1979613" cy="3833813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de-DE" dirty="0"/>
          </a:p>
        </p:txBody>
      </p:sp>
      <p:sp>
        <p:nvSpPr>
          <p:cNvPr id="8" name="Vertikaler Textplatzhalter 2"/>
          <p:cNvSpPr>
            <a:spLocks noGrp="1"/>
          </p:cNvSpPr>
          <p:nvPr>
            <p:ph type="body" orient="vert" idx="1"/>
          </p:nvPr>
        </p:nvSpPr>
        <p:spPr>
          <a:xfrm rot="10800000">
            <a:off x="2555776" y="843558"/>
            <a:ext cx="5791200" cy="3833813"/>
          </a:xfrm>
        </p:spPr>
        <p:txBody>
          <a:bodyPr vert="eaVert"/>
          <a:lstStyle>
            <a:lvl5pPr>
              <a:defRPr sz="18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462300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494184" y="4566159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3124200" y="4566159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6553200" y="4566159"/>
            <a:ext cx="1835224" cy="273844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fld id="{83B23FF1-3F66-4904-91CE-1AE4A5050627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Inhaltsplatzhalter 2"/>
          <p:cNvSpPr>
            <a:spLocks noGrp="1"/>
          </p:cNvSpPr>
          <p:nvPr>
            <p:ph idx="1"/>
          </p:nvPr>
        </p:nvSpPr>
        <p:spPr>
          <a:xfrm>
            <a:off x="479426" y="1283494"/>
            <a:ext cx="7923213" cy="3232472"/>
          </a:xfrm>
        </p:spPr>
        <p:txBody>
          <a:bodyPr/>
          <a:lstStyle>
            <a:lvl1pPr marL="268288" indent="-268288">
              <a:defRPr/>
            </a:lvl1pPr>
            <a:lvl2pPr marL="536575" indent="-282575">
              <a:spcBef>
                <a:spcPts val="600"/>
              </a:spcBef>
              <a:defRPr/>
            </a:lvl2pPr>
            <a:lvl3pPr marL="804863" indent="-268288">
              <a:spcBef>
                <a:spcPts val="600"/>
              </a:spcBef>
              <a:defRPr/>
            </a:lvl3pPr>
            <a:lvl4pPr marL="1074738" indent="-269875">
              <a:spcBef>
                <a:spcPts val="600"/>
              </a:spcBef>
              <a:defRPr/>
            </a:lvl4pPr>
            <a:lvl5pPr marL="1343025" indent="-269875">
              <a:spcBef>
                <a:spcPts val="600"/>
              </a:spcBef>
              <a:defRPr sz="16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 dirty="0"/>
          </a:p>
        </p:txBody>
      </p:sp>
      <p:sp>
        <p:nvSpPr>
          <p:cNvPr id="9" name="Rectangle 51"/>
          <p:cNvSpPr>
            <a:spLocks noGrp="1" noChangeArrowheads="1"/>
          </p:cNvSpPr>
          <p:nvPr>
            <p:ph type="title"/>
          </p:nvPr>
        </p:nvSpPr>
        <p:spPr bwMode="auto">
          <a:xfrm>
            <a:off x="482600" y="699542"/>
            <a:ext cx="7899400" cy="5220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de-DE"/>
              <a:t>Click to edit Master title style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32596929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72008" y="3134370"/>
            <a:ext cx="7772400" cy="1237580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/>
              <a:t>Click to edit Master title style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72008" y="1851670"/>
            <a:ext cx="7772400" cy="112514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283356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nhaltsplatzhalter 2"/>
          <p:cNvSpPr>
            <a:spLocks noGrp="1"/>
          </p:cNvSpPr>
          <p:nvPr>
            <p:ph sz="half" idx="1"/>
          </p:nvPr>
        </p:nvSpPr>
        <p:spPr>
          <a:xfrm>
            <a:off x="479426" y="1283494"/>
            <a:ext cx="3884613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 dirty="0"/>
          </a:p>
        </p:txBody>
      </p:sp>
      <p:sp>
        <p:nvSpPr>
          <p:cNvPr id="11" name="Inhaltsplatzhalter 3"/>
          <p:cNvSpPr>
            <a:spLocks noGrp="1"/>
          </p:cNvSpPr>
          <p:nvPr>
            <p:ph sz="half" idx="2"/>
          </p:nvPr>
        </p:nvSpPr>
        <p:spPr>
          <a:xfrm>
            <a:off x="4516438" y="1283494"/>
            <a:ext cx="38862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 dirty="0"/>
          </a:p>
        </p:txBody>
      </p:sp>
      <p:sp>
        <p:nvSpPr>
          <p:cNvPr id="5" name="Rectangle 51"/>
          <p:cNvSpPr>
            <a:spLocks noGrp="1" noChangeArrowheads="1"/>
          </p:cNvSpPr>
          <p:nvPr>
            <p:ph type="title"/>
          </p:nvPr>
        </p:nvSpPr>
        <p:spPr bwMode="auto">
          <a:xfrm>
            <a:off x="482600" y="699542"/>
            <a:ext cx="7899400" cy="5220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de-DE"/>
              <a:t>Click to edit Master title style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2896565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92826" y="1275606"/>
            <a:ext cx="3873494" cy="756084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504700" y="2139702"/>
            <a:ext cx="3851275" cy="2592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499994" y="1275606"/>
            <a:ext cx="3888431" cy="756084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499994" y="2139702"/>
            <a:ext cx="3888431" cy="2592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 dirty="0"/>
          </a:p>
        </p:txBody>
      </p:sp>
      <p:sp>
        <p:nvSpPr>
          <p:cNvPr id="7" name="Rectangle 51"/>
          <p:cNvSpPr>
            <a:spLocks noGrp="1" noChangeArrowheads="1"/>
          </p:cNvSpPr>
          <p:nvPr>
            <p:ph type="title"/>
          </p:nvPr>
        </p:nvSpPr>
        <p:spPr bwMode="auto">
          <a:xfrm>
            <a:off x="482600" y="699542"/>
            <a:ext cx="7899400" cy="5220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de-DE"/>
              <a:t>Click to edit Master title style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12595069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51"/>
          <p:cNvSpPr>
            <a:spLocks noGrp="1" noChangeArrowheads="1"/>
          </p:cNvSpPr>
          <p:nvPr>
            <p:ph type="title"/>
          </p:nvPr>
        </p:nvSpPr>
        <p:spPr bwMode="auto">
          <a:xfrm>
            <a:off x="482600" y="699542"/>
            <a:ext cx="7899400" cy="5220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de-DE"/>
              <a:t>Click to edit Master title style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24932243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51123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1" y="699542"/>
            <a:ext cx="3008313" cy="648072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699542"/>
            <a:ext cx="4813374" cy="4104456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1" y="1419622"/>
            <a:ext cx="3008313" cy="338437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906636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3757296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4245936"/>
            <a:ext cx="5486400" cy="54006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Bildplatzhalter 2"/>
          <p:cNvSpPr>
            <a:spLocks noGrp="1"/>
          </p:cNvSpPr>
          <p:nvPr>
            <p:ph type="pic" idx="1"/>
          </p:nvPr>
        </p:nvSpPr>
        <p:spPr>
          <a:xfrm>
            <a:off x="1792288" y="699541"/>
            <a:ext cx="5486400" cy="300298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890586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5"/>
          <p:cNvSpPr>
            <a:spLocks noChangeArrowheads="1"/>
          </p:cNvSpPr>
          <p:nvPr/>
        </p:nvSpPr>
        <p:spPr bwMode="auto">
          <a:xfrm>
            <a:off x="8583614" y="0"/>
            <a:ext cx="561975" cy="5143500"/>
          </a:xfrm>
          <a:prstGeom prst="rect">
            <a:avLst/>
          </a:prstGeom>
          <a:solidFill>
            <a:srgbClr val="E6E6E6"/>
          </a:solidFill>
          <a:ln>
            <a:noFill/>
          </a:ln>
          <a:effectLst/>
        </p:spPr>
        <p:txBody>
          <a:bodyPr wrap="none" anchor="ctr"/>
          <a:lstStyle/>
          <a:p>
            <a:endParaRPr lang="de-DE"/>
          </a:p>
        </p:txBody>
      </p:sp>
      <p:pic>
        <p:nvPicPr>
          <p:cNvPr id="7" name="Picture 59" descr="Logo_TUC_de_RGB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3059231" cy="569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Box 34"/>
          <p:cNvSpPr txBox="1">
            <a:spLocks noChangeArrowheads="1"/>
          </p:cNvSpPr>
          <p:nvPr/>
        </p:nvSpPr>
        <p:spPr bwMode="auto">
          <a:xfrm>
            <a:off x="550864" y="4753651"/>
            <a:ext cx="3887787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tabLst>
                <a:tab pos="4391025" algn="l"/>
                <a:tab pos="7896225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tabLst>
                <a:tab pos="4391025" algn="l"/>
                <a:tab pos="7896225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tabLst>
                <a:tab pos="4391025" algn="l"/>
                <a:tab pos="7896225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tabLst>
                <a:tab pos="4391025" algn="l"/>
                <a:tab pos="7896225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tabLst>
                <a:tab pos="4391025" algn="l"/>
                <a:tab pos="7896225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4391025" algn="l"/>
                <a:tab pos="7896225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4391025" algn="l"/>
                <a:tab pos="7896225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4391025" algn="l"/>
                <a:tab pos="7896225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4391025" algn="l"/>
                <a:tab pos="7896225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de-DE" altLang="de-DE" sz="1000" dirty="0">
                <a:solidFill>
                  <a:srgbClr val="808080"/>
                </a:solidFill>
                <a:latin typeface="Arial Unicode MS" pitchFamily="34" charset="-128"/>
              </a:rPr>
              <a:t>Master Informatik </a:t>
            </a:r>
          </a:p>
        </p:txBody>
      </p:sp>
      <p:sp>
        <p:nvSpPr>
          <p:cNvPr id="10" name="Text Box 44"/>
          <p:cNvSpPr txBox="1">
            <a:spLocks noChangeArrowheads="1"/>
          </p:cNvSpPr>
          <p:nvPr/>
        </p:nvSpPr>
        <p:spPr bwMode="auto">
          <a:xfrm>
            <a:off x="3275857" y="4803998"/>
            <a:ext cx="5122020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GB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Systematic Modelling of Safety Critical Systems Using SysML V2.</a:t>
            </a:r>
            <a:endParaRPr lang="de-DE" altLang="de-DE" sz="900" b="0" dirty="0">
              <a:solidFill>
                <a:srgbClr val="808080"/>
              </a:solidFill>
            </a:endParaRPr>
          </a:p>
        </p:txBody>
      </p:sp>
      <p:sp>
        <p:nvSpPr>
          <p:cNvPr id="13" name="Rectangle 51"/>
          <p:cNvSpPr>
            <a:spLocks noGrp="1" noChangeArrowheads="1"/>
          </p:cNvSpPr>
          <p:nvPr>
            <p:ph type="title"/>
          </p:nvPr>
        </p:nvSpPr>
        <p:spPr bwMode="auto">
          <a:xfrm>
            <a:off x="482600" y="699542"/>
            <a:ext cx="7899400" cy="5220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dirty="0"/>
              <a:t>Titelmasterformat durch Klicken bearbeiten</a:t>
            </a:r>
          </a:p>
        </p:txBody>
      </p:sp>
      <p:sp>
        <p:nvSpPr>
          <p:cNvPr id="15" name="Rectangle 55"/>
          <p:cNvSpPr>
            <a:spLocks noGrp="1" noChangeArrowheads="1"/>
          </p:cNvSpPr>
          <p:nvPr>
            <p:ph type="body" idx="1"/>
          </p:nvPr>
        </p:nvSpPr>
        <p:spPr bwMode="auto">
          <a:xfrm>
            <a:off x="479426" y="1283494"/>
            <a:ext cx="7923213" cy="3394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dirty="0"/>
              <a:t>Textmasterformate durch Klicken bearbeiten</a:t>
            </a:r>
          </a:p>
          <a:p>
            <a:pPr lvl="1"/>
            <a:r>
              <a:rPr lang="de-DE" altLang="de-DE" dirty="0"/>
              <a:t>Zweite Ebene</a:t>
            </a:r>
          </a:p>
          <a:p>
            <a:pPr lvl="2"/>
            <a:r>
              <a:rPr lang="de-DE" altLang="de-DE" dirty="0"/>
              <a:t>Dritte Ebene</a:t>
            </a:r>
          </a:p>
          <a:p>
            <a:pPr lvl="3"/>
            <a:r>
              <a:rPr lang="de-DE" altLang="de-DE" dirty="0"/>
              <a:t>Vierte Ebene</a:t>
            </a:r>
          </a:p>
          <a:p>
            <a:pPr lvl="4"/>
            <a:endParaRPr lang="de-DE" altLang="de-DE" dirty="0"/>
          </a:p>
        </p:txBody>
      </p:sp>
      <p:sp>
        <p:nvSpPr>
          <p:cNvPr id="12" name="Text Box 44"/>
          <p:cNvSpPr txBox="1">
            <a:spLocks noChangeArrowheads="1"/>
          </p:cNvSpPr>
          <p:nvPr userDrawn="1"/>
        </p:nvSpPr>
        <p:spPr bwMode="auto">
          <a:xfrm>
            <a:off x="8640960" y="4917817"/>
            <a:ext cx="467544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fld id="{0DD27E2C-7E76-43A1-95B7-12A54070BC93}" type="slidenum">
              <a:rPr lang="de-DE" altLang="de-DE" sz="1000" smtClean="0">
                <a:solidFill>
                  <a:srgbClr val="808080"/>
                </a:solidFill>
              </a:rPr>
              <a:pPr algn="ctr">
                <a:spcBef>
                  <a:spcPct val="50000"/>
                </a:spcBef>
              </a:pPr>
              <a:t>‹#›</a:t>
            </a:fld>
            <a:endParaRPr lang="de-DE" altLang="de-DE" sz="1000" dirty="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25684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3000" b="1" kern="1200">
          <a:solidFill>
            <a:schemeClr val="tx1"/>
          </a:solidFill>
          <a:latin typeface="Arial Unicode MS" panose="020B0604020202020204" pitchFamily="34" charset="-128"/>
          <a:ea typeface="Arial Unicode MS" panose="020B0604020202020204" pitchFamily="34" charset="-128"/>
          <a:cs typeface="Arial Unicode MS" panose="020B0604020202020204" pitchFamily="34" charset="-128"/>
        </a:defRPr>
      </a:lvl1pPr>
    </p:titleStyle>
    <p:bodyStyle>
      <a:lvl1pPr marL="268288" indent="-268288" algn="l" defTabSz="914400" rtl="0" eaLnBrk="1" latinLnBrk="0" hangingPunct="1">
        <a:spcBef>
          <a:spcPct val="20000"/>
        </a:spcBef>
        <a:buClr>
          <a:srgbClr val="008C4F"/>
        </a:buClr>
        <a:buSzPct val="110000"/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Arial Unicode MS" panose="020B0604020202020204" pitchFamily="34" charset="-128"/>
          <a:ea typeface="Arial Unicode MS" panose="020B0604020202020204" pitchFamily="34" charset="-128"/>
          <a:cs typeface="Arial Unicode MS" panose="020B0604020202020204" pitchFamily="34" charset="-128"/>
        </a:defRPr>
      </a:lvl1pPr>
      <a:lvl2pPr marL="536575" indent="-282575" algn="l" defTabSz="914400" rtl="0" eaLnBrk="1" latinLnBrk="0" hangingPunct="1">
        <a:spcBef>
          <a:spcPct val="20000"/>
        </a:spcBef>
        <a:buClrTx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804863" indent="-268288" algn="l" defTabSz="914400" rtl="0" eaLnBrk="1" latinLnBrk="0" hangingPunct="1">
        <a:spcBef>
          <a:spcPct val="20000"/>
        </a:spcBef>
        <a:buClr>
          <a:schemeClr val="bg1">
            <a:lumMod val="50000"/>
          </a:schemeClr>
        </a:buClr>
        <a:buFont typeface="Wingdings" panose="05000000000000000000" pitchFamily="2" charset="2"/>
        <a:buChar char="§"/>
        <a:tabLst/>
        <a:defRPr sz="2400" kern="1200">
          <a:solidFill>
            <a:schemeClr val="tx1"/>
          </a:solidFill>
          <a:latin typeface="Arial Unicode MS" panose="020B0604020202020204" pitchFamily="34" charset="-128"/>
          <a:ea typeface="Arial Unicode MS" panose="020B0604020202020204" pitchFamily="34" charset="-128"/>
          <a:cs typeface="Arial Unicode MS" panose="020B0604020202020204" pitchFamily="34" charset="-128"/>
        </a:defRPr>
      </a:lvl3pPr>
      <a:lvl4pPr marL="1071563" indent="-228600" algn="l" defTabSz="914400" rtl="0" eaLnBrk="1" latinLnBrk="0" hangingPunct="1">
        <a:spcBef>
          <a:spcPct val="20000"/>
        </a:spcBef>
        <a:buClrTx/>
        <a:buFont typeface="Arial" panose="020B0604020202020204" pitchFamily="34" charset="0"/>
        <a:buChar char="–"/>
        <a:defRPr sz="2200" kern="1200">
          <a:solidFill>
            <a:schemeClr val="tx1"/>
          </a:solidFill>
          <a:latin typeface="Arial Unicode MS" panose="020B0604020202020204" pitchFamily="34" charset="-128"/>
          <a:ea typeface="Arial Unicode MS" panose="020B0604020202020204" pitchFamily="34" charset="-128"/>
          <a:cs typeface="Arial Unicode MS" panose="020B0604020202020204" pitchFamily="34" charset="-128"/>
        </a:defRPr>
      </a:lvl4pPr>
      <a:lvl5pPr marL="1165225" indent="-265113" algn="l" defTabSz="914400" rtl="0" eaLnBrk="1" latinLnBrk="0" hangingPunct="1">
        <a:spcBef>
          <a:spcPct val="20000"/>
        </a:spcBef>
        <a:buClr>
          <a:schemeClr val="bg1">
            <a:lumMod val="50000"/>
          </a:schemeClr>
        </a:buClr>
        <a:buFont typeface="Symbol" panose="05050102010706020507" pitchFamily="18" charset="2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fi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1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5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el 23"/>
          <p:cNvSpPr>
            <a:spLocks noGrp="1"/>
          </p:cNvSpPr>
          <p:nvPr>
            <p:ph type="ctrTitle"/>
          </p:nvPr>
        </p:nvSpPr>
        <p:spPr>
          <a:xfrm>
            <a:off x="506934" y="771550"/>
            <a:ext cx="7737475" cy="1152128"/>
          </a:xfrm>
        </p:spPr>
        <p:txBody>
          <a:bodyPr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Systematic Modelling Of Safety Critical Systems Using SysML V2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25" name="Untertitel 24"/>
          <p:cNvSpPr>
            <a:spLocks noGrp="1"/>
          </p:cNvSpPr>
          <p:nvPr>
            <p:ph type="subTitle" idx="1"/>
          </p:nvPr>
        </p:nvSpPr>
        <p:spPr>
          <a:xfrm>
            <a:off x="506413" y="2032001"/>
            <a:ext cx="7737475" cy="539750"/>
          </a:xfrm>
        </p:spPr>
        <p:txBody>
          <a:bodyPr/>
          <a:lstStyle/>
          <a:p>
            <a:pPr algn="ctr"/>
            <a:r>
              <a:rPr lang="de-DE" sz="2400" b="1" dirty="0">
                <a:solidFill>
                  <a:srgbClr val="006600"/>
                </a:solidFill>
              </a:rPr>
              <a:t>MASTER THESIS   </a:t>
            </a:r>
          </a:p>
          <a:p>
            <a:r>
              <a:rPr lang="de-DE" dirty="0"/>
              <a:t>                                    </a:t>
            </a:r>
          </a:p>
        </p:txBody>
      </p:sp>
      <p:sp>
        <p:nvSpPr>
          <p:cNvPr id="3" name="Untertitel 24">
            <a:extLst>
              <a:ext uri="{FF2B5EF4-FFF2-40B4-BE49-F238E27FC236}">
                <a16:creationId xmlns:a16="http://schemas.microsoft.com/office/drawing/2014/main" id="{C81A8444-A632-5FB9-15BA-53B9AE70836B}"/>
              </a:ext>
            </a:extLst>
          </p:cNvPr>
          <p:cNvSpPr txBox="1">
            <a:spLocks/>
          </p:cNvSpPr>
          <p:nvPr/>
        </p:nvSpPr>
        <p:spPr bwMode="auto">
          <a:xfrm>
            <a:off x="5724128" y="2558344"/>
            <a:ext cx="2016224" cy="83392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rgbClr val="008C4F"/>
              </a:buClr>
              <a:buSzPct val="110000"/>
              <a:buFont typeface="Wingdings" pitchFamily="2" charset="2"/>
              <a:buNone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536575" indent="-282575" algn="l" defTabSz="914400" rtl="0" eaLnBrk="1" latinLnBrk="0" hangingPunct="1">
              <a:spcBef>
                <a:spcPct val="20000"/>
              </a:spcBef>
              <a:buClrTx/>
              <a:buFont typeface="Wingdings" panose="05000000000000000000" pitchFamily="2" charset="2"/>
              <a:buChar char="§"/>
              <a:defRPr sz="2600" b="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804863" indent="-268288" algn="l" defTabSz="914400" rtl="0" eaLnBrk="1" latinLnBrk="0" hangingPunct="1">
              <a:spcBef>
                <a:spcPct val="20000"/>
              </a:spcBef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  <a:tabLst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071563" indent="-228600" algn="l" defTabSz="914400" rtl="0" eaLnBrk="1" latinLnBrk="0" hangingPunct="1">
              <a:spcBef>
                <a:spcPct val="20000"/>
              </a:spcBef>
              <a:buClrTx/>
              <a:buFont typeface="Arial" panose="020B0604020202020204" pitchFamily="34" charset="0"/>
              <a:buChar char="–"/>
              <a:defRPr sz="2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165225" indent="-265113" algn="l" defTabSz="914400" rtl="0" eaLnBrk="1" latinLnBrk="0" hangingPunct="1">
              <a:spcBef>
                <a:spcPct val="20000"/>
              </a:spcBef>
              <a:buClr>
                <a:schemeClr val="bg1">
                  <a:lumMod val="50000"/>
                </a:schemeClr>
              </a:buClr>
              <a:buFont typeface="Symbol" panose="05050102010706020507" pitchFamily="18" charset="2"/>
              <a:buChar char="-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IN" sz="1400" b="1" dirty="0">
                <a:solidFill>
                  <a:schemeClr val="tx1"/>
                </a:solidFill>
                <a:latin typeface="Bahnschrift Condensed" panose="020B0502040204020203" pitchFamily="34" charset="0"/>
                <a:ea typeface="Arial Unicode MS" panose="020B0604020202020204"/>
                <a:cs typeface="Times New Roman" panose="02020603050405020304" pitchFamily="18" charset="0"/>
              </a:rPr>
              <a:t>Presented by: Priyanka Antony</a:t>
            </a:r>
          </a:p>
          <a:p>
            <a:pPr>
              <a:lnSpc>
                <a:spcPct val="100000"/>
              </a:lnSpc>
            </a:pPr>
            <a:r>
              <a:rPr lang="en-IN" sz="1400" b="1" dirty="0">
                <a:solidFill>
                  <a:schemeClr val="tx1"/>
                </a:solidFill>
                <a:latin typeface="Bahnschrift Condensed" panose="020B0502040204020203" pitchFamily="34" charset="0"/>
                <a:ea typeface="Arial Unicode MS" panose="020B0604020202020204"/>
                <a:cs typeface="Times New Roman" panose="02020603050405020304" pitchFamily="18" charset="0"/>
              </a:rPr>
              <a:t>532455</a:t>
            </a:r>
          </a:p>
          <a:p>
            <a:pPr>
              <a:lnSpc>
                <a:spcPct val="100000"/>
              </a:lnSpc>
            </a:pPr>
            <a:r>
              <a:rPr lang="en-IN" sz="1400" b="1" dirty="0">
                <a:solidFill>
                  <a:schemeClr val="tx1"/>
                </a:solidFill>
                <a:latin typeface="Bahnschrift Condensed" panose="020B0502040204020203" pitchFamily="34" charset="0"/>
                <a:ea typeface="Arial Unicode MS" panose="020B0604020202020204"/>
                <a:cs typeface="Times New Roman" panose="02020603050405020304" pitchFamily="18" charset="0"/>
              </a:rPr>
              <a:t>11.11.2025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4D7FCB0-3101-35EC-1844-FEC7EFC06F43}"/>
              </a:ext>
            </a:extLst>
          </p:cNvPr>
          <p:cNvSpPr/>
          <p:nvPr/>
        </p:nvSpPr>
        <p:spPr>
          <a:xfrm>
            <a:off x="610394" y="957253"/>
            <a:ext cx="1584642" cy="3228993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GB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2237FD0-FFAF-BFA3-3E68-5B3CBB702883}"/>
              </a:ext>
            </a:extLst>
          </p:cNvPr>
          <p:cNvSpPr/>
          <p:nvPr/>
        </p:nvSpPr>
        <p:spPr>
          <a:xfrm>
            <a:off x="2313884" y="995211"/>
            <a:ext cx="6219722" cy="759160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GB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830BFA3-557A-391D-6527-8C09DAA54851}"/>
              </a:ext>
            </a:extLst>
          </p:cNvPr>
          <p:cNvSpPr/>
          <p:nvPr/>
        </p:nvSpPr>
        <p:spPr>
          <a:xfrm>
            <a:off x="2313884" y="3386566"/>
            <a:ext cx="6219722" cy="759160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080391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0FCCD7-93B1-D0A9-7FEA-BAD1A8E06F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Agency FB" panose="020B0503020202020204" pitchFamily="34" charset="0"/>
              </a:rPr>
              <a:t>Motivation</a:t>
            </a:r>
            <a:endParaRPr lang="en-GB" dirty="0">
              <a:latin typeface="Agency FB" panose="020B0503020202020204" pitchFamily="34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AD82EAB-F2B0-1523-69FE-F70861FB4F2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GB" sz="1600" dirty="0">
                <a:latin typeface="Agency FB" panose="020B0503020202020204" pitchFamily="34" charset="0"/>
              </a:rPr>
              <a:t>Enhance Complex System Modelling</a:t>
            </a:r>
          </a:p>
          <a:p>
            <a:r>
              <a:rPr lang="en-GB" sz="1600" dirty="0">
                <a:latin typeface="Agency FB" panose="020B0503020202020204" pitchFamily="34" charset="0"/>
              </a:rPr>
              <a:t>Evaluate how SysML V2 improves over SysML V1.</a:t>
            </a:r>
          </a:p>
          <a:p>
            <a:r>
              <a:rPr lang="en-GB" sz="1600" dirty="0">
                <a:latin typeface="Agency FB" panose="020B0503020202020204" pitchFamily="34" charset="0"/>
              </a:rPr>
              <a:t>To evaluate how the Magic Grid framework and SysML V2 can address the growing complexity of systems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8AA2CAE-9A3D-DCCC-0F36-35942574D7F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>
                <a:latin typeface="Agency FB" panose="020B0503020202020204" pitchFamily="34" charset="0"/>
              </a:rPr>
              <a:t>Research</a:t>
            </a:r>
            <a:r>
              <a:rPr lang="en-US" dirty="0"/>
              <a:t> </a:t>
            </a:r>
            <a:r>
              <a:rPr lang="en-US" dirty="0">
                <a:latin typeface="Agency FB" panose="020B0503020202020204" pitchFamily="34" charset="0"/>
              </a:rPr>
              <a:t>Objectives</a:t>
            </a:r>
            <a:endParaRPr lang="en-GB" dirty="0">
              <a:latin typeface="Agency FB" panose="020B0503020202020204" pitchFamily="34" charset="0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0BAF524-0E39-5670-97B3-5C3B0CB56F9B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GB" sz="1600" dirty="0">
                <a:latin typeface="Agency FB" panose="020B0503020202020204" pitchFamily="34" charset="0"/>
              </a:rPr>
              <a:t>Within the </a:t>
            </a:r>
            <a:r>
              <a:rPr lang="en-GB" sz="1600" b="1" dirty="0">
                <a:latin typeface="Agency FB" panose="020B0503020202020204" pitchFamily="34" charset="0"/>
              </a:rPr>
              <a:t>MBSE</a:t>
            </a:r>
            <a:r>
              <a:rPr lang="en-GB" sz="1600" dirty="0">
                <a:latin typeface="Agency FB" panose="020B0503020202020204" pitchFamily="34" charset="0"/>
              </a:rPr>
              <a:t> domain: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GB" sz="1600" dirty="0">
                <a:latin typeface="Agency FB" panose="020B0503020202020204" pitchFamily="34" charset="0"/>
              </a:rPr>
              <a:t>Integrate the </a:t>
            </a:r>
            <a:r>
              <a:rPr lang="en-GB" sz="1600" b="1" dirty="0">
                <a:latin typeface="Agency FB" panose="020B0503020202020204" pitchFamily="34" charset="0"/>
              </a:rPr>
              <a:t>Magic Grid</a:t>
            </a:r>
            <a:r>
              <a:rPr lang="en-GB" sz="1600" dirty="0">
                <a:latin typeface="Agency FB" panose="020B0503020202020204" pitchFamily="34" charset="0"/>
              </a:rPr>
              <a:t> and </a:t>
            </a:r>
            <a:r>
              <a:rPr lang="en-GB" sz="1600" b="1" dirty="0">
                <a:latin typeface="Agency FB" panose="020B0503020202020204" pitchFamily="34" charset="0"/>
              </a:rPr>
              <a:t>SysML V2</a:t>
            </a:r>
            <a:r>
              <a:rPr lang="en-GB" sz="1600" dirty="0">
                <a:latin typeface="Agency FB" panose="020B0503020202020204" pitchFamily="34" charset="0"/>
              </a:rPr>
              <a:t> 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GB" sz="1600" dirty="0">
                <a:latin typeface="Agency FB" panose="020B0503020202020204" pitchFamily="34" charset="0"/>
              </a:rPr>
              <a:t>Develop a </a:t>
            </a:r>
            <a:r>
              <a:rPr lang="en-GB" sz="1600" b="1" dirty="0">
                <a:latin typeface="Agency FB" panose="020B0503020202020204" pitchFamily="34" charset="0"/>
              </a:rPr>
              <a:t>structured, domain-driven, systematic modelling approach</a:t>
            </a:r>
            <a:endParaRPr lang="en-GB" sz="1600" dirty="0">
              <a:latin typeface="Agency FB" panose="020B0503020202020204" pitchFamily="34" charset="0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n-GB" sz="1600" dirty="0">
                <a:latin typeface="Agency FB" panose="020B0503020202020204" pitchFamily="34" charset="0"/>
              </a:rPr>
              <a:t>Illustrate the approach using </a:t>
            </a:r>
            <a:r>
              <a:rPr lang="en-GB" sz="1600" b="1" dirty="0">
                <a:latin typeface="Agency FB" panose="020B0503020202020204" pitchFamily="34" charset="0"/>
              </a:rPr>
              <a:t>HAP</a:t>
            </a:r>
          </a:p>
          <a:p>
            <a:r>
              <a:rPr lang="en-GB" sz="1600" dirty="0">
                <a:latin typeface="Agency FB" panose="020B0503020202020204" pitchFamily="34" charset="0"/>
              </a:rPr>
              <a:t>Evaluate how SysML V2 innovations enhance system design compared to SysML V1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09189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7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CF671D5-DDD1-2A86-B7D8-98C5955CF0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/>
            <a:r>
              <a:rPr lang="en-US" sz="1800" dirty="0">
                <a:latin typeface="Agency FB" panose="020B0503020202020204" pitchFamily="34" charset="0"/>
              </a:rPr>
              <a:t>Setting up the SysML-v2-Release Pilot Implementation using the official GitHub repositories.</a:t>
            </a:r>
            <a:endParaRPr lang="en-US" sz="1800" dirty="0">
              <a:solidFill>
                <a:schemeClr val="accent1">
                  <a:lumMod val="75000"/>
                </a:schemeClr>
              </a:solidFill>
              <a:latin typeface="Agency FB" panose="020B0503020202020204" pitchFamily="34" charset="0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Agency FB" panose="020B0503020202020204" pitchFamily="34" charset="0"/>
              </a:rPr>
              <a:t>       </a:t>
            </a:r>
            <a:r>
              <a:rPr lang="en-US" sz="1800" dirty="0">
                <a:latin typeface="Agency FB" panose="020B0503020202020204" pitchFamily="34" charset="0"/>
              </a:rPr>
              <a:t>SysML v2 Pilot Implementation </a:t>
            </a:r>
            <a:r>
              <a:rPr lang="en-GB" sz="1800" dirty="0">
                <a:latin typeface="Agency FB" panose="020B0503020202020204" pitchFamily="34" charset="0"/>
              </a:rPr>
              <a:t>using </a:t>
            </a:r>
            <a:r>
              <a:rPr lang="en-GB" sz="1800" dirty="0" err="1">
                <a:latin typeface="Agency FB" panose="020B0503020202020204" pitchFamily="34" charset="0"/>
              </a:rPr>
              <a:t>Jupyter</a:t>
            </a:r>
            <a:r>
              <a:rPr lang="en-GB" sz="1800" dirty="0">
                <a:latin typeface="Agency FB" panose="020B0503020202020204" pitchFamily="34" charset="0"/>
              </a:rPr>
              <a:t> Lab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GB" sz="1800" dirty="0">
                <a:latin typeface="Agency FB" panose="020B0503020202020204" pitchFamily="34" charset="0"/>
              </a:rPr>
              <a:t>       SysML </a:t>
            </a:r>
            <a:r>
              <a:rPr lang="de-DE" sz="1800" dirty="0">
                <a:latin typeface="Agency FB" panose="020B0503020202020204" pitchFamily="34" charset="0"/>
              </a:rPr>
              <a:t>language</a:t>
            </a:r>
            <a:r>
              <a:rPr lang="en-GB" sz="1800" dirty="0">
                <a:latin typeface="Agency FB" panose="020B0503020202020204" pitchFamily="34" charset="0"/>
              </a:rPr>
              <a:t> Kernel </a:t>
            </a:r>
          </a:p>
          <a:p>
            <a:r>
              <a:rPr lang="en-GB" sz="1800" dirty="0">
                <a:latin typeface="Agency FB" panose="020B0503020202020204" pitchFamily="34" charset="0"/>
              </a:rPr>
              <a:t>Setting up Docker environment</a:t>
            </a:r>
            <a:endParaRPr lang="en-GB" sz="1800" b="1" dirty="0">
              <a:latin typeface="Agency FB" panose="020B0503020202020204" pitchFamily="34" charset="0"/>
            </a:endParaRPr>
          </a:p>
          <a:p>
            <a:pPr marL="0" indent="0">
              <a:buNone/>
            </a:pPr>
            <a:r>
              <a:rPr lang="en-GB" sz="1800" dirty="0">
                <a:latin typeface="Agency FB" panose="020B0503020202020204" pitchFamily="34" charset="0"/>
              </a:rPr>
              <a:t>           - Consistent, portable, isolated environment.</a:t>
            </a:r>
          </a:p>
          <a:p>
            <a:r>
              <a:rPr lang="en-GB" sz="1800" b="1" dirty="0">
                <a:latin typeface="Agency FB" panose="020B0503020202020204" pitchFamily="34" charset="0"/>
              </a:rPr>
              <a:t>       Containers:</a:t>
            </a:r>
          </a:p>
          <a:p>
            <a:pPr marL="0" indent="0">
              <a:buNone/>
            </a:pPr>
            <a:r>
              <a:rPr lang="en-GB" sz="1800" dirty="0">
                <a:latin typeface="Agency FB" panose="020B0503020202020204" pitchFamily="34" charset="0"/>
              </a:rPr>
              <a:t>                    -</a:t>
            </a:r>
            <a:r>
              <a:rPr lang="en-GB" sz="1800" dirty="0" err="1">
                <a:latin typeface="Agency FB" panose="020B0503020202020204" pitchFamily="34" charset="0"/>
              </a:rPr>
              <a:t>Gorenje</a:t>
            </a:r>
            <a:r>
              <a:rPr lang="en-GB" sz="1800" dirty="0">
                <a:latin typeface="Agency FB" panose="020B0503020202020204" pitchFamily="34" charset="0"/>
              </a:rPr>
              <a:t> SysML V2 pilot implementation using </a:t>
            </a:r>
            <a:r>
              <a:rPr lang="en-GB" sz="1800" dirty="0" err="1">
                <a:latin typeface="Agency FB" panose="020B0503020202020204" pitchFamily="34" charset="0"/>
              </a:rPr>
              <a:t>Jupyter</a:t>
            </a:r>
            <a:r>
              <a:rPr lang="en-GB" sz="1800" dirty="0">
                <a:latin typeface="Agency FB" panose="020B0503020202020204" pitchFamily="34" charset="0"/>
              </a:rPr>
              <a:t> Lab</a:t>
            </a:r>
          </a:p>
          <a:p>
            <a:pPr marL="0" indent="0">
              <a:buNone/>
            </a:pPr>
            <a:r>
              <a:rPr lang="en-GB" sz="1800" dirty="0">
                <a:latin typeface="Agency FB" panose="020B0503020202020204" pitchFamily="34" charset="0"/>
              </a:rPr>
              <a:t>                    -Eclipse Syson -</a:t>
            </a:r>
            <a:r>
              <a:rPr lang="en-GB" sz="1800" dirty="0" err="1">
                <a:latin typeface="Agency FB" panose="020B0503020202020204" pitchFamily="34" charset="0"/>
              </a:rPr>
              <a:t>SysON</a:t>
            </a:r>
            <a:r>
              <a:rPr lang="en-GB" sz="1800" dirty="0">
                <a:latin typeface="Agency FB" panose="020B0503020202020204" pitchFamily="34" charset="0"/>
              </a:rPr>
              <a:t> Graphical Visualisation Tool</a:t>
            </a:r>
          </a:p>
          <a:p>
            <a:pPr>
              <a:buFont typeface="Wingdings" panose="05000000000000000000" pitchFamily="2" charset="2"/>
              <a:buChar char="ü"/>
            </a:pPr>
            <a:endParaRPr lang="en-GB" sz="1800" dirty="0">
              <a:latin typeface="Agency FB" panose="020B0503020202020204" pitchFamily="34" charset="0"/>
            </a:endParaRPr>
          </a:p>
          <a:p>
            <a:pPr marL="0" indent="0">
              <a:buNone/>
            </a:pPr>
            <a:endParaRPr lang="en-GB" sz="1400" dirty="0"/>
          </a:p>
          <a:p>
            <a:endParaRPr lang="en-US" sz="1400" dirty="0">
              <a:latin typeface="+mn-lt"/>
            </a:endParaRP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772ABE8-8994-3956-9DAF-8A02C05BAA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Agency FB" panose="020B0503020202020204" pitchFamily="34" charset="0"/>
              </a:rPr>
              <a:t>Tooling environment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8F618B-0512-2B55-51BA-FDA706E03B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152" y="1707654"/>
            <a:ext cx="1487624" cy="86409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7E1D0CA-24F8-BBEB-0B9C-97E4C191E3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0519" y="1780092"/>
            <a:ext cx="1071562" cy="71921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0698B0A-7BEC-A2F8-BA36-6F7E49A8116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2497" y="2524442"/>
            <a:ext cx="942933" cy="9429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1A41FC4-B751-694E-2D34-8A7F917C6F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76248" y="2593203"/>
            <a:ext cx="942933" cy="7192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52AB51D-79A1-1C91-D856-6DF2C3A47E1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8630" y="3447649"/>
            <a:ext cx="1140404" cy="836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3593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4C97EE5-60B5-AA4A-8AB7-1268724882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28" y="2571750"/>
            <a:ext cx="7899400" cy="522059"/>
          </a:xfrm>
        </p:spPr>
        <p:txBody>
          <a:bodyPr/>
          <a:lstStyle/>
          <a:p>
            <a:r>
              <a:rPr lang="en-GB" sz="3200" dirty="0">
                <a:latin typeface="Agency FB" panose="020B0503020202020204" pitchFamily="34" charset="0"/>
              </a:rPr>
              <a:t>Systematic modelling –Case Study</a:t>
            </a:r>
            <a:br>
              <a:rPr lang="en-GB" sz="3200" dirty="0"/>
            </a:br>
            <a:endParaRPr lang="en-GB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9181090-6A1A-DA35-FD1B-251EC5FA77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3150" y="0"/>
            <a:ext cx="801752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4782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5DDD374-BB80-AB32-1A47-FF3ED989B2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427" y="1283494"/>
            <a:ext cx="3588518" cy="3232472"/>
          </a:xfrm>
        </p:spPr>
        <p:txBody>
          <a:bodyPr/>
          <a:lstStyle/>
          <a:p>
            <a:r>
              <a:rPr lang="en-GB" sz="1600" dirty="0">
                <a:latin typeface="Agency FB" panose="020B0503020202020204" pitchFamily="34" charset="0"/>
              </a:rPr>
              <a:t>HAP system is viewed as a black box</a:t>
            </a:r>
          </a:p>
          <a:p>
            <a:r>
              <a:rPr lang="en-GB" sz="1600" dirty="0">
                <a:latin typeface="Agency FB" panose="020B0503020202020204" pitchFamily="34" charset="0"/>
              </a:rPr>
              <a:t>System is observed in terms of its external behaviour and interactions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5B069A4-3CDD-B271-A94E-32BC2F7FA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Agency FB" panose="020B0503020202020204" pitchFamily="34" charset="0"/>
              </a:rPr>
              <a:t>Problem domain: black-box</a:t>
            </a:r>
          </a:p>
        </p:txBody>
      </p:sp>
      <p:pic>
        <p:nvPicPr>
          <p:cNvPr id="5" name="Picture 4" descr="A table with text on it&#10;&#10;AI-generated content may be incorrect.">
            <a:extLst>
              <a:ext uri="{FF2B5EF4-FFF2-40B4-BE49-F238E27FC236}">
                <a16:creationId xmlns:a16="http://schemas.microsoft.com/office/drawing/2014/main" id="{F33DCFAD-3EFB-2ACC-784A-D71C7F1CAC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7740" y="1274670"/>
            <a:ext cx="4434699" cy="316274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4F9D418-9C06-593F-7887-205B9480633A}"/>
              </a:ext>
            </a:extLst>
          </p:cNvPr>
          <p:cNvSpPr/>
          <p:nvPr/>
        </p:nvSpPr>
        <p:spPr>
          <a:xfrm>
            <a:off x="4499992" y="1923678"/>
            <a:ext cx="4032447" cy="79208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78F3220-565D-092A-06A5-49E982F55898}"/>
              </a:ext>
            </a:extLst>
          </p:cNvPr>
          <p:cNvSpPr txBox="1"/>
          <p:nvPr/>
        </p:nvSpPr>
        <p:spPr>
          <a:xfrm>
            <a:off x="4065313" y="4464048"/>
            <a:ext cx="24482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Adapted from [2]</a:t>
            </a:r>
          </a:p>
        </p:txBody>
      </p:sp>
    </p:spTree>
    <p:extLst>
      <p:ext uri="{BB962C8B-B14F-4D97-AF65-F5344CB8AC3E}">
        <p14:creationId xmlns:p14="http://schemas.microsoft.com/office/powerpoint/2010/main" val="25159986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7623327-740C-56AB-9990-8D48ED5E6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433" y="761435"/>
            <a:ext cx="7899400" cy="522059"/>
          </a:xfrm>
        </p:spPr>
        <p:txBody>
          <a:bodyPr/>
          <a:lstStyle/>
          <a:p>
            <a:r>
              <a:rPr lang="en-GB" dirty="0">
                <a:latin typeface="Agency FB" panose="020B0503020202020204" pitchFamily="34" charset="0"/>
              </a:rPr>
              <a:t>Problem domain: black-box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3478B01-0455-719C-6CDE-5F25EBC737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427" y="1283494"/>
            <a:ext cx="3660526" cy="3232472"/>
          </a:xfrm>
        </p:spPr>
        <p:txBody>
          <a:bodyPr/>
          <a:lstStyle/>
          <a:p>
            <a:r>
              <a:rPr lang="en-GB" sz="2000" dirty="0">
                <a:latin typeface="Agency FB" panose="020B0503020202020204" pitchFamily="34" charset="0"/>
              </a:rPr>
              <a:t>Stakeholders' needs are designed 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GB" sz="2000" dirty="0">
                <a:latin typeface="Agency FB" panose="020B0503020202020204" pitchFamily="34" charset="0"/>
              </a:rPr>
              <a:t>Requirement table 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GB" sz="2000" dirty="0">
                <a:latin typeface="Agency FB" panose="020B0503020202020204" pitchFamily="34" charset="0"/>
              </a:rPr>
              <a:t>Requirement diagram</a:t>
            </a:r>
            <a:r>
              <a:rPr lang="en-GB" sz="2000" dirty="0"/>
              <a:t>.</a:t>
            </a:r>
          </a:p>
          <a:p>
            <a:pPr marL="0" indent="0">
              <a:buNone/>
            </a:pPr>
            <a:endParaRPr lang="en-GB" sz="20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217B444-180F-D306-E8E7-D26DF324DF6C}"/>
              </a:ext>
            </a:extLst>
          </p:cNvPr>
          <p:cNvSpPr/>
          <p:nvPr/>
        </p:nvSpPr>
        <p:spPr>
          <a:xfrm>
            <a:off x="3635896" y="1288427"/>
            <a:ext cx="4968551" cy="3312368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73763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57676AF-E6A9-F1CA-61B4-F9E6B2DB7D8E}"/>
              </a:ext>
            </a:extLst>
          </p:cNvPr>
          <p:cNvSpPr/>
          <p:nvPr/>
        </p:nvSpPr>
        <p:spPr>
          <a:xfrm>
            <a:off x="416334" y="1347614"/>
            <a:ext cx="3795626" cy="3127704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3F7BE88-B6CE-1CFF-F1B6-EE65924321BA}"/>
              </a:ext>
            </a:extLst>
          </p:cNvPr>
          <p:cNvSpPr/>
          <p:nvPr/>
        </p:nvSpPr>
        <p:spPr>
          <a:xfrm>
            <a:off x="4454229" y="1347613"/>
            <a:ext cx="4078211" cy="3127704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152C0BC-4C9B-04C7-DE0D-4529B5CE65AE}"/>
              </a:ext>
            </a:extLst>
          </p:cNvPr>
          <p:cNvSpPr txBox="1"/>
          <p:nvPr/>
        </p:nvSpPr>
        <p:spPr>
          <a:xfrm>
            <a:off x="416334" y="4477488"/>
            <a:ext cx="2076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latin typeface="Agency FB" panose="020B0503020202020204" pitchFamily="34" charset="0"/>
              </a:rPr>
              <a:t>Textual</a:t>
            </a:r>
            <a:r>
              <a:rPr lang="de-DE" dirty="0"/>
              <a:t> </a:t>
            </a:r>
            <a:r>
              <a:rPr lang="de-DE" dirty="0">
                <a:latin typeface="Agency FB" panose="020B0503020202020204" pitchFamily="34" charset="0"/>
              </a:rPr>
              <a:t>Notation</a:t>
            </a:r>
            <a:endParaRPr lang="en-GB" dirty="0">
              <a:latin typeface="Agency FB" panose="020B0503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A5C88C7-64BA-CCDB-024B-8F01E6B44C0E}"/>
              </a:ext>
            </a:extLst>
          </p:cNvPr>
          <p:cNvSpPr txBox="1"/>
          <p:nvPr/>
        </p:nvSpPr>
        <p:spPr>
          <a:xfrm>
            <a:off x="4416591" y="4454946"/>
            <a:ext cx="2076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latin typeface="Agency FB" panose="020B0503020202020204" pitchFamily="34" charset="0"/>
              </a:rPr>
              <a:t>Graphical</a:t>
            </a:r>
            <a:r>
              <a:rPr lang="de-DE" dirty="0"/>
              <a:t> </a:t>
            </a:r>
            <a:r>
              <a:rPr lang="de-DE" dirty="0">
                <a:latin typeface="Agency FB" panose="020B0503020202020204" pitchFamily="34" charset="0"/>
              </a:rPr>
              <a:t>Notation</a:t>
            </a:r>
            <a:endParaRPr lang="en-GB" dirty="0">
              <a:latin typeface="Agency FB" panose="020B0503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04DE939-2B41-1D0B-212E-58EE4DD4D533}"/>
              </a:ext>
            </a:extLst>
          </p:cNvPr>
          <p:cNvSpPr txBox="1"/>
          <p:nvPr/>
        </p:nvSpPr>
        <p:spPr>
          <a:xfrm>
            <a:off x="365277" y="874761"/>
            <a:ext cx="51010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>
                <a:latin typeface="Agency FB" panose="020B0503020202020204" pitchFamily="34" charset="0"/>
              </a:rPr>
              <a:t>Black Box- </a:t>
            </a:r>
            <a:r>
              <a:rPr lang="de-DE" sz="2000" b="1" dirty="0" err="1">
                <a:latin typeface="Agency FB" panose="020B0503020202020204" pitchFamily="34" charset="0"/>
              </a:rPr>
              <a:t>Requirement</a:t>
            </a:r>
            <a:r>
              <a:rPr lang="de-DE" sz="2000" b="1" dirty="0">
                <a:latin typeface="Agency FB" panose="020B0503020202020204" pitchFamily="34" charset="0"/>
              </a:rPr>
              <a:t> Diagram</a:t>
            </a:r>
            <a:endParaRPr lang="en-GB" sz="2000" b="1" dirty="0"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7392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449E7F-4554-1B2E-BDB4-26193B43E6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latin typeface="Agency FB" panose="020B0503020202020204" pitchFamily="34" charset="0"/>
              </a:rPr>
              <a:t>Use Case Diagram</a:t>
            </a:r>
          </a:p>
        </p:txBody>
      </p:sp>
      <p:pic>
        <p:nvPicPr>
          <p:cNvPr id="9" name="Content Placeholder 8" descr="A diagram of a company&#10;&#10;AI-generated content may be incorrect.">
            <a:extLst>
              <a:ext uri="{FF2B5EF4-FFF2-40B4-BE49-F238E27FC236}">
                <a16:creationId xmlns:a16="http://schemas.microsoft.com/office/drawing/2014/main" id="{9182B47A-1AD7-2D74-511E-D10FAD85042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79" y="2499758"/>
            <a:ext cx="3851275" cy="1368136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E80BE4D-F091-8D6D-354C-36C26E4C29D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GB" dirty="0">
                <a:latin typeface="Agency FB" panose="020B0503020202020204" pitchFamily="34" charset="0"/>
              </a:rPr>
              <a:t>Activity Diagram</a:t>
            </a:r>
          </a:p>
        </p:txBody>
      </p:sp>
      <p:pic>
        <p:nvPicPr>
          <p:cNvPr id="11" name="Content Placeholder 10" descr="A diagram of a system&#10;&#10;AI-generated content may be incorrect.">
            <a:extLst>
              <a:ext uri="{FF2B5EF4-FFF2-40B4-BE49-F238E27FC236}">
                <a16:creationId xmlns:a16="http://schemas.microsoft.com/office/drawing/2014/main" id="{F10EF292-D09C-7EE3-BE61-DF55B0470E6D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5947" y="2139950"/>
            <a:ext cx="3357019" cy="2592388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F324599-6B3C-1A95-4690-A3FDD18BE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Agency FB" panose="020B0503020202020204" pitchFamily="34" charset="0"/>
              </a:rPr>
              <a:t>Black Box - </a:t>
            </a:r>
            <a:r>
              <a:rPr lang="en-GB" dirty="0">
                <a:latin typeface="Agency FB" panose="020B0503020202020204" pitchFamily="34" charset="0"/>
              </a:rPr>
              <a:t>Behaviour</a:t>
            </a:r>
          </a:p>
        </p:txBody>
      </p:sp>
    </p:spTree>
    <p:extLst>
      <p:ext uri="{BB962C8B-B14F-4D97-AF65-F5344CB8AC3E}">
        <p14:creationId xmlns:p14="http://schemas.microsoft.com/office/powerpoint/2010/main" val="2200696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F238EA7-433E-0381-27FA-CEC76CF8A1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latin typeface="Agency FB" panose="020B0503020202020204" pitchFamily="34" charset="0"/>
              </a:rPr>
              <a:t>Structure</a:t>
            </a:r>
          </a:p>
        </p:txBody>
      </p:sp>
      <p:pic>
        <p:nvPicPr>
          <p:cNvPr id="8" name="Content Placeholder 7" descr="A diagram of a computer&#10;&#10;AI-generated content may be incorrect.">
            <a:extLst>
              <a:ext uri="{FF2B5EF4-FFF2-40B4-BE49-F238E27FC236}">
                <a16:creationId xmlns:a16="http://schemas.microsoft.com/office/drawing/2014/main" id="{B78C854D-A326-BB02-0243-55E4E32CE0C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033" y="2139950"/>
            <a:ext cx="3350859" cy="2592388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7735E0-3AE8-9F2B-0A0F-B7A223C9E0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GB" dirty="0" err="1">
                <a:latin typeface="Agency FB" panose="020B0503020202020204" pitchFamily="34" charset="0"/>
              </a:rPr>
              <a:t>Parametrics</a:t>
            </a:r>
            <a:endParaRPr lang="en-GB" dirty="0">
              <a:latin typeface="Agency FB" panose="020B0503020202020204" pitchFamily="34" charset="0"/>
            </a:endParaRP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2EAC7CF2-E9EE-CF95-B545-C6B116A58FD6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 bwMode="auto">
          <a:xfrm>
            <a:off x="4500563" y="2466411"/>
            <a:ext cx="3887787" cy="19394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F6B92628-F863-EEB4-79D4-755FB075D6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Agency FB" panose="020B0503020202020204" pitchFamily="34" charset="0"/>
              </a:rPr>
              <a:t>Black Box </a:t>
            </a:r>
          </a:p>
        </p:txBody>
      </p:sp>
    </p:spTree>
    <p:extLst>
      <p:ext uri="{BB962C8B-B14F-4D97-AF65-F5344CB8AC3E}">
        <p14:creationId xmlns:p14="http://schemas.microsoft.com/office/powerpoint/2010/main" val="3498150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BE4F360-0E66-8194-4F59-54A92EB78D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699542"/>
            <a:ext cx="4690863" cy="648072"/>
          </a:xfrm>
        </p:spPr>
        <p:txBody>
          <a:bodyPr/>
          <a:lstStyle/>
          <a:p>
            <a:r>
              <a:rPr lang="de-DE" dirty="0">
                <a:latin typeface="Agency FB" panose="020B0503020202020204" pitchFamily="34" charset="0"/>
              </a:rPr>
              <a:t>Problem Domain : White Box </a:t>
            </a:r>
            <a:endParaRPr lang="en-GB" dirty="0">
              <a:latin typeface="Agency FB" panose="020B0503020202020204" pitchFamily="34" charset="0"/>
            </a:endParaRPr>
          </a:p>
        </p:txBody>
      </p:sp>
      <p:pic>
        <p:nvPicPr>
          <p:cNvPr id="8" name="Content Placeholder 7" descr="A table with text on it&#10;&#10;AI-generated content may be incorrect.">
            <a:extLst>
              <a:ext uri="{FF2B5EF4-FFF2-40B4-BE49-F238E27FC236}">
                <a16:creationId xmlns:a16="http://schemas.microsoft.com/office/drawing/2014/main" id="{A4E292DC-38A1-3B45-8C57-B27F093710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5050" y="1632873"/>
            <a:ext cx="4813300" cy="2238116"/>
          </a:xfr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09135E1-8A80-EB19-EFC5-69E1D9CC6B28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GB" dirty="0">
                <a:latin typeface="Agency FB" panose="020B0503020202020204" pitchFamily="34" charset="0"/>
              </a:rPr>
              <a:t>Explaining the internal structure and behaviour of HAP</a:t>
            </a:r>
          </a:p>
          <a:p>
            <a:endParaRPr lang="en-GB" dirty="0">
              <a:latin typeface="Agency FB" panose="020B0503020202020204" pitchFamily="34" charset="0"/>
            </a:endParaRPr>
          </a:p>
          <a:p>
            <a:r>
              <a:rPr lang="en-GB" dirty="0">
                <a:latin typeface="Agency FB" panose="020B0503020202020204" pitchFamily="34" charset="0"/>
              </a:rPr>
              <a:t>Phase focuses on understanding what the system is expected to do.</a:t>
            </a:r>
          </a:p>
          <a:p>
            <a:endParaRPr lang="en-GB" dirty="0">
              <a:latin typeface="Agency FB" panose="020B0503020202020204" pitchFamily="34" charset="0"/>
            </a:endParaRPr>
          </a:p>
          <a:p>
            <a:r>
              <a:rPr lang="en-GB" dirty="0">
                <a:latin typeface="Agency FB" panose="020B0503020202020204" pitchFamily="34" charset="0"/>
              </a:rPr>
              <a:t>Defining its internal structure, functions, and logic</a:t>
            </a:r>
          </a:p>
          <a:p>
            <a:endParaRPr lang="en-GB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17F85DC-A807-5D50-4E0D-BF0F9D54517B}"/>
              </a:ext>
            </a:extLst>
          </p:cNvPr>
          <p:cNvSpPr/>
          <p:nvPr/>
        </p:nvSpPr>
        <p:spPr>
          <a:xfrm>
            <a:off x="3995936" y="2643757"/>
            <a:ext cx="4392414" cy="585451"/>
          </a:xfrm>
          <a:prstGeom prst="rect">
            <a:avLst/>
          </a:prstGeom>
          <a:noFill/>
          <a:ln>
            <a:solidFill>
              <a:srgbClr val="C00000">
                <a:alpha val="99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441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65F2E869-E285-1E3F-11DA-F4FEC739F8B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4769" y="771525"/>
            <a:ext cx="2131963" cy="3960813"/>
          </a:xfrm>
        </p:spPr>
      </p:pic>
      <p:pic>
        <p:nvPicPr>
          <p:cNvPr id="21" name="Content Placeholder 20" descr="A screenshot of a diagram&#10;&#10;AI-generated content may be incorrect.">
            <a:extLst>
              <a:ext uri="{FF2B5EF4-FFF2-40B4-BE49-F238E27FC236}">
                <a16:creationId xmlns:a16="http://schemas.microsoft.com/office/drawing/2014/main" id="{9E60FBD3-AE35-841B-C379-0C5A9E3DCE33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912" y="1563638"/>
            <a:ext cx="4620701" cy="3024336"/>
          </a:xfr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E8AC122-54DA-DD57-25EC-00EF09653D79}"/>
              </a:ext>
            </a:extLst>
          </p:cNvPr>
          <p:cNvSpPr txBox="1"/>
          <p:nvPr/>
        </p:nvSpPr>
        <p:spPr>
          <a:xfrm>
            <a:off x="3779912" y="393429"/>
            <a:ext cx="44644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b="1" dirty="0">
                <a:latin typeface="Agency FB" panose="020B0503020202020204" pitchFamily="34" charset="0"/>
              </a:rPr>
              <a:t>Problem Domain : White Box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de-DE" b="1" dirty="0">
                <a:latin typeface="Agency FB" panose="020B0503020202020204" pitchFamily="34" charset="0"/>
              </a:rPr>
              <a:t> </a:t>
            </a:r>
            <a:r>
              <a:rPr lang="en-GB" dirty="0">
                <a:latin typeface="Agency FB" panose="020B0503020202020204" pitchFamily="34" charset="0"/>
              </a:rPr>
              <a:t>System Requirement Diagram</a:t>
            </a:r>
            <a:endParaRPr lang="de-DE" dirty="0">
              <a:latin typeface="Agency FB" panose="020B0503020202020204" pitchFamily="34" charset="0"/>
            </a:endParaRPr>
          </a:p>
          <a:p>
            <a:endParaRPr lang="en-GB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9A97E1F-1DC9-61B8-2F7E-496DA4B25B67}"/>
              </a:ext>
            </a:extLst>
          </p:cNvPr>
          <p:cNvSpPr txBox="1"/>
          <p:nvPr/>
        </p:nvSpPr>
        <p:spPr>
          <a:xfrm>
            <a:off x="3779912" y="1122350"/>
            <a:ext cx="252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GB" dirty="0">
                <a:latin typeface="Agency FB" panose="020B0503020202020204" pitchFamily="34" charset="0"/>
              </a:rPr>
              <a:t>Activity Diagram</a:t>
            </a:r>
          </a:p>
        </p:txBody>
      </p:sp>
    </p:spTree>
    <p:extLst>
      <p:ext uri="{BB962C8B-B14F-4D97-AF65-F5344CB8AC3E}">
        <p14:creationId xmlns:p14="http://schemas.microsoft.com/office/powerpoint/2010/main" val="620342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482600" y="771550"/>
            <a:ext cx="7899400" cy="431006"/>
          </a:xfrm>
        </p:spPr>
        <p:txBody>
          <a:bodyPr/>
          <a:lstStyle/>
          <a:p>
            <a:r>
              <a:rPr lang="de-DE" dirty="0">
                <a:latin typeface="Agency FB" panose="020B0503020202020204" pitchFamily="34" charset="0"/>
              </a:rPr>
              <a:t>Contents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400" dirty="0">
                <a:latin typeface="Agency FB" panose="020B0503020202020204" pitchFamily="34" charset="0"/>
              </a:rPr>
              <a:t>Introduction</a:t>
            </a:r>
          </a:p>
          <a:p>
            <a:r>
              <a:rPr lang="en-GB" sz="2400" dirty="0">
                <a:latin typeface="Agency FB" panose="020B0503020202020204" pitchFamily="34" charset="0"/>
              </a:rPr>
              <a:t>Background</a:t>
            </a:r>
          </a:p>
          <a:p>
            <a:r>
              <a:rPr lang="en-GB" sz="2400" dirty="0">
                <a:latin typeface="Agency FB" panose="020B0503020202020204" pitchFamily="34" charset="0"/>
              </a:rPr>
              <a:t>Methodology</a:t>
            </a:r>
          </a:p>
          <a:p>
            <a:r>
              <a:rPr lang="en-GB" sz="2400" dirty="0">
                <a:latin typeface="Agency FB" panose="020B0503020202020204" pitchFamily="34" charset="0"/>
              </a:rPr>
              <a:t>Systematic modelling –Case Study</a:t>
            </a:r>
          </a:p>
          <a:p>
            <a:r>
              <a:rPr lang="en-GB" sz="2400" dirty="0">
                <a:latin typeface="Agency FB" panose="020B0503020202020204" pitchFamily="34" charset="0"/>
              </a:rPr>
              <a:t>Modelling construct specific to SysML V2</a:t>
            </a:r>
          </a:p>
          <a:p>
            <a:r>
              <a:rPr lang="en-GB" sz="2400" dirty="0">
                <a:latin typeface="Agency FB" panose="020B0503020202020204" pitchFamily="34" charset="0"/>
              </a:rPr>
              <a:t>Evaluation and Conclusion</a:t>
            </a:r>
          </a:p>
          <a:p>
            <a:pPr marL="0" indent="0">
              <a:buNone/>
            </a:pPr>
            <a:endParaRPr lang="en-GB" dirty="0"/>
          </a:p>
          <a:p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1382203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6B87F5A9-1F19-36F3-D7DD-27B916352E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600" dirty="0">
                <a:latin typeface="Agency FB" panose="020B0503020202020204" pitchFamily="34" charset="0"/>
              </a:rPr>
              <a:t>Internal System Structure Diagram </a:t>
            </a:r>
          </a:p>
        </p:txBody>
      </p:sp>
      <p:pic>
        <p:nvPicPr>
          <p:cNvPr id="11" name="Content Placeholder 10" descr="A diagram of a system&#10;&#10;AI-generated content may be incorrect.">
            <a:extLst>
              <a:ext uri="{FF2B5EF4-FFF2-40B4-BE49-F238E27FC236}">
                <a16:creationId xmlns:a16="http://schemas.microsoft.com/office/drawing/2014/main" id="{23E285BD-63F8-C222-C528-23F9B873DA0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033" y="2139950"/>
            <a:ext cx="3350859" cy="2592388"/>
          </a:xfrm>
        </p:spPr>
      </p:pic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78880E8-D614-F4F7-A712-424804448D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GB" sz="1800" dirty="0">
                <a:latin typeface="Agency FB" panose="020B0503020202020204" pitchFamily="34" charset="0"/>
              </a:rPr>
              <a:t>Measures Of Effectiveness</a:t>
            </a:r>
          </a:p>
        </p:txBody>
      </p:sp>
      <p:pic>
        <p:nvPicPr>
          <p:cNvPr id="13" name="Content Placeholder 12" descr="A diagram of a function&#10;&#10;AI-generated content may be incorrect.">
            <a:extLst>
              <a:ext uri="{FF2B5EF4-FFF2-40B4-BE49-F238E27FC236}">
                <a16:creationId xmlns:a16="http://schemas.microsoft.com/office/drawing/2014/main" id="{6C743B6E-94AF-0782-FE22-DCF5D1DF951E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0563" y="2139950"/>
            <a:ext cx="3887787" cy="2736056"/>
          </a:xfrm>
        </p:spPr>
      </p:pic>
      <p:sp>
        <p:nvSpPr>
          <p:cNvPr id="14" name="Title 13">
            <a:extLst>
              <a:ext uri="{FF2B5EF4-FFF2-40B4-BE49-F238E27FC236}">
                <a16:creationId xmlns:a16="http://schemas.microsoft.com/office/drawing/2014/main" id="{DEC83314-82DA-D67F-D944-46490BBBFC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Agency FB" panose="020B0503020202020204" pitchFamily="34" charset="0"/>
              </a:rPr>
              <a:t>Problem Domain : White Box</a:t>
            </a:r>
            <a:br>
              <a:rPr lang="de-DE" dirty="0"/>
            </a:b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7529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2739A45-BAE8-FF56-3559-8ECFFA1081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427" y="1283494"/>
            <a:ext cx="3444501" cy="3232472"/>
          </a:xfrm>
        </p:spPr>
        <p:txBody>
          <a:bodyPr/>
          <a:lstStyle/>
          <a:p>
            <a:r>
              <a:rPr lang="en-GB" sz="1600" dirty="0">
                <a:latin typeface="Agency FB" panose="020B0503020202020204" pitchFamily="34" charset="0"/>
              </a:rPr>
              <a:t>The main goal of the solution architecture is to deliver a model of HAP that satisfies the requirement defined in the problem domain.</a:t>
            </a:r>
          </a:p>
          <a:p>
            <a:pPr marL="0" indent="0">
              <a:buNone/>
            </a:pPr>
            <a:endParaRPr lang="en-GB" sz="1600" dirty="0">
              <a:latin typeface="Agency FB" panose="020B0503020202020204" pitchFamily="34" charset="0"/>
            </a:endParaRPr>
          </a:p>
          <a:p>
            <a:r>
              <a:rPr lang="en-GB" sz="1600" dirty="0">
                <a:latin typeface="Agency FB" panose="020B0503020202020204" pitchFamily="34" charset="0"/>
              </a:rPr>
              <a:t>Ensures traceability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3AFA3D3E-F31D-CD0F-AA03-1D7DCCC7F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Agency FB" panose="020B0503020202020204" pitchFamily="34" charset="0"/>
              </a:rPr>
              <a:t>Solution Level</a:t>
            </a:r>
            <a:endParaRPr lang="en-GB" dirty="0">
              <a:latin typeface="Agency FB" panose="020B0503020202020204" pitchFamily="34" charset="0"/>
            </a:endParaRPr>
          </a:p>
        </p:txBody>
      </p:sp>
      <p:pic>
        <p:nvPicPr>
          <p:cNvPr id="10" name="Picture 9" descr="A table with text on it&#10;&#10;AI-generated content may be incorrect.">
            <a:extLst>
              <a:ext uri="{FF2B5EF4-FFF2-40B4-BE49-F238E27FC236}">
                <a16:creationId xmlns:a16="http://schemas.microsoft.com/office/drawing/2014/main" id="{7CE97598-0942-4852-47D5-54B4F402DA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7944" y="1347614"/>
            <a:ext cx="4320480" cy="252028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B4320F8-A051-E0D0-402A-64532D73855A}"/>
              </a:ext>
            </a:extLst>
          </p:cNvPr>
          <p:cNvSpPr/>
          <p:nvPr/>
        </p:nvSpPr>
        <p:spPr>
          <a:xfrm>
            <a:off x="4355976" y="3147814"/>
            <a:ext cx="4026024" cy="64807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72415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709C487-54D0-26BC-D875-89B0804EEA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699542"/>
            <a:ext cx="3465514" cy="648072"/>
          </a:xfrm>
        </p:spPr>
        <p:txBody>
          <a:bodyPr/>
          <a:lstStyle/>
          <a:p>
            <a:r>
              <a:rPr lang="en-GB" dirty="0">
                <a:latin typeface="Agency FB" panose="020B0503020202020204" pitchFamily="34" charset="0"/>
              </a:rPr>
              <a:t>Component Requirements Textual Notation</a:t>
            </a:r>
          </a:p>
        </p:txBody>
      </p:sp>
      <p:pic>
        <p:nvPicPr>
          <p:cNvPr id="12" name="Content Placeholder 1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0392CDE-A3EB-A1B4-FE70-A44719C368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7904" y="123825"/>
            <a:ext cx="4824536" cy="2447925"/>
          </a:xfr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A41983A-22A2-96FE-BE1D-E2BF2EE3AC6B}"/>
              </a:ext>
            </a:extLst>
          </p:cNvPr>
          <p:cNvSpPr/>
          <p:nvPr/>
        </p:nvSpPr>
        <p:spPr>
          <a:xfrm>
            <a:off x="179513" y="1491630"/>
            <a:ext cx="3286002" cy="3240360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4" name="Picture 13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D19FC38D-B85D-1B69-6E41-1372B5438C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9724" y="2643758"/>
            <a:ext cx="4812716" cy="2223837"/>
          </a:xfrm>
          <a:prstGeom prst="rect">
            <a:avLst/>
          </a:prstGeom>
        </p:spPr>
      </p:pic>
      <p:pic>
        <p:nvPicPr>
          <p:cNvPr id="20" name="Picture 19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29798902-CA46-51F1-3167-B02FA228BA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2468" y="2643757"/>
            <a:ext cx="4811899" cy="2223837"/>
          </a:xfrm>
          <a:prstGeom prst="rect">
            <a:avLst/>
          </a:prstGeom>
        </p:spPr>
      </p:pic>
      <p:pic>
        <p:nvPicPr>
          <p:cNvPr id="22" name="Picture 2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574F3A9-149E-0294-D93C-A081D941423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2468" y="3932521"/>
            <a:ext cx="4811899" cy="834197"/>
          </a:xfrm>
          <a:prstGeom prst="rect">
            <a:avLst/>
          </a:prstGeom>
        </p:spPr>
      </p:pic>
      <p:pic>
        <p:nvPicPr>
          <p:cNvPr id="24" name="Picture 23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5B3B237B-91AA-5242-3285-36742E90B58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2470" y="143697"/>
            <a:ext cx="4811898" cy="238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582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AE1A1EB-4BEC-50A6-DA74-14106173CF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699542"/>
            <a:ext cx="4114799" cy="648072"/>
          </a:xfrm>
        </p:spPr>
        <p:txBody>
          <a:bodyPr/>
          <a:lstStyle/>
          <a:p>
            <a:r>
              <a:rPr lang="en-GB" dirty="0">
                <a:latin typeface="Agency FB" panose="020B0503020202020204" pitchFamily="34" charset="0"/>
              </a:rPr>
              <a:t>Component Requirements</a:t>
            </a:r>
            <a:br>
              <a:rPr lang="de-DE" dirty="0">
                <a:latin typeface="Agency FB" panose="020B0503020202020204" pitchFamily="34" charset="0"/>
              </a:rPr>
            </a:br>
            <a:r>
              <a:rPr lang="en-GB" dirty="0">
                <a:latin typeface="Agency FB" panose="020B0503020202020204" pitchFamily="34" charset="0"/>
              </a:rPr>
              <a:t>Graphical</a:t>
            </a:r>
            <a:r>
              <a:rPr lang="de-DE" dirty="0">
                <a:latin typeface="Agency FB" panose="020B0503020202020204" pitchFamily="34" charset="0"/>
              </a:rPr>
              <a:t> Notation</a:t>
            </a:r>
            <a:endParaRPr lang="en-GB" dirty="0">
              <a:latin typeface="Agency FB" panose="020B0503020202020204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812886F-8630-1E28-43D5-8E32D96DE219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GB" dirty="0">
                <a:latin typeface="Agency FB" panose="020B0503020202020204" pitchFamily="34" charset="0"/>
              </a:rPr>
              <a:t>%viz along with the STYLE option that gives standard colour to the output generated.</a:t>
            </a:r>
          </a:p>
          <a:p>
            <a:endParaRPr lang="en-GB" dirty="0">
              <a:latin typeface="Agency FB" panose="020B0503020202020204" pitchFamily="34" charset="0"/>
            </a:endParaRPr>
          </a:p>
          <a:p>
            <a:r>
              <a:rPr lang="en-GB" b="1" dirty="0">
                <a:latin typeface="Agency FB" panose="020B0503020202020204" pitchFamily="34" charset="0"/>
              </a:rPr>
              <a:t>%viz  --view TREE --style LR --style STDCOLOR </a:t>
            </a:r>
            <a:r>
              <a:rPr lang="en-GB" b="1" dirty="0" err="1">
                <a:latin typeface="Agency FB" panose="020B0503020202020204" pitchFamily="34" charset="0"/>
              </a:rPr>
              <a:t>ComponentRequirements</a:t>
            </a:r>
            <a:endParaRPr lang="en-GB" b="1" dirty="0">
              <a:latin typeface="Agency FB" panose="020B0503020202020204" pitchFamily="34" charset="0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66A29DF-1540-84F7-5F64-A739C30180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06618" y="700088"/>
            <a:ext cx="4350164" cy="4103687"/>
          </a:xfrm>
        </p:spPr>
      </p:pic>
    </p:spTree>
    <p:extLst>
      <p:ext uri="{BB962C8B-B14F-4D97-AF65-F5344CB8AC3E}">
        <p14:creationId xmlns:p14="http://schemas.microsoft.com/office/powerpoint/2010/main" val="3885996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CE0E4B0-BF17-4C2B-1CC0-2D5F2C6F0C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latin typeface="Agency FB" panose="020B0503020202020204" pitchFamily="34" charset="0"/>
              </a:rPr>
              <a:t>State Machine Diagrams</a:t>
            </a:r>
          </a:p>
        </p:txBody>
      </p:sp>
      <p:pic>
        <p:nvPicPr>
          <p:cNvPr id="11" name="Content Placeholder 1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8AC2C64-E925-E8B0-F497-F681BBECE31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714" y="2139950"/>
            <a:ext cx="3369497" cy="2592388"/>
          </a:xfr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9826B36-F7AB-FA23-AF99-C1E4FAA64C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GB" dirty="0">
                <a:latin typeface="Agency FB" panose="020B0503020202020204" pitchFamily="34" charset="0"/>
              </a:rPr>
              <a:t>Activity Diagram</a:t>
            </a:r>
          </a:p>
        </p:txBody>
      </p:sp>
      <p:pic>
        <p:nvPicPr>
          <p:cNvPr id="13" name="Content Placeholder 1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93FCE8E-0FEE-F7B1-C934-FFEA1B156AB5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0563" y="2409926"/>
            <a:ext cx="3887787" cy="2052435"/>
          </a:xfr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9A6B4FED-0A7A-C94C-0F8D-42C5FC01E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Agency FB" panose="020B0503020202020204" pitchFamily="34" charset="0"/>
              </a:rPr>
              <a:t>Component Behaviour</a:t>
            </a:r>
            <a:br>
              <a:rPr lang="en-GB" dirty="0"/>
            </a:b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40279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0170A00-3CAB-6754-6B71-65305C7D50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latin typeface="Agency FB" panose="020B0503020202020204" pitchFamily="34" charset="0"/>
              </a:rPr>
              <a:t>Component System Structure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9217CD-17FA-92F5-10EC-A1B46036816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GB" dirty="0">
                <a:latin typeface="Agency FB" panose="020B0503020202020204" pitchFamily="34" charset="0"/>
              </a:rPr>
              <a:t>Component Parameters</a:t>
            </a:r>
          </a:p>
        </p:txBody>
      </p:sp>
      <p:pic>
        <p:nvPicPr>
          <p:cNvPr id="11" name="Content Placeholder 1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2639A17-D4FB-82B8-C932-A8544E015CFE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0563" y="2228197"/>
            <a:ext cx="3887787" cy="2415893"/>
          </a:xfr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C3C9B6F-4F9B-2943-5F62-1A81DA921E0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61949" y="2139950"/>
            <a:ext cx="1937027" cy="2592388"/>
          </a:xfrm>
        </p:spPr>
      </p:pic>
    </p:spTree>
    <p:extLst>
      <p:ext uri="{BB962C8B-B14F-4D97-AF65-F5344CB8AC3E}">
        <p14:creationId xmlns:p14="http://schemas.microsoft.com/office/powerpoint/2010/main" val="163806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0E94FEB-A351-955E-A630-118797878F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699542"/>
            <a:ext cx="8147247" cy="648072"/>
          </a:xfrm>
        </p:spPr>
        <p:txBody>
          <a:bodyPr/>
          <a:lstStyle/>
          <a:p>
            <a:r>
              <a:rPr lang="en-GB" sz="2400" dirty="0">
                <a:latin typeface="Agency FB" panose="020B0503020202020204" pitchFamily="34" charset="0"/>
              </a:rPr>
              <a:t>MODELLING CONSTRUCT SPECIFIC TO SYSML V2</a:t>
            </a:r>
          </a:p>
        </p:txBody>
      </p:sp>
      <p:pic>
        <p:nvPicPr>
          <p:cNvPr id="7" name="Content Placeholder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2E66EC1-ACCD-7038-8899-E43205F42B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1840" y="2927830"/>
            <a:ext cx="5040560" cy="1906054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6A9F03D-6650-1B06-FE38-D0980043EE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64477" y="1347614"/>
            <a:ext cx="1947284" cy="3384376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GB" dirty="0">
                <a:latin typeface="Agency FB" panose="020B0503020202020204" pitchFamily="34" charset="0"/>
              </a:rPr>
              <a:t>Variability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GB" dirty="0">
                <a:latin typeface="Agency FB" panose="020B0503020202020204" pitchFamily="34" charset="0"/>
              </a:rPr>
              <a:t>Individuals and Snapshots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GB" dirty="0">
                <a:latin typeface="Agency FB" panose="020B0503020202020204" pitchFamily="34" charset="0"/>
              </a:rPr>
              <a:t>analysis case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GB" dirty="0">
                <a:latin typeface="Agency FB" panose="020B0503020202020204" pitchFamily="34" charset="0"/>
              </a:rPr>
              <a:t>view and viewpoints</a:t>
            </a:r>
          </a:p>
        </p:txBody>
      </p:sp>
      <p:pic>
        <p:nvPicPr>
          <p:cNvPr id="9" name="Picture 8" descr="A diagram of a system&#10;&#10;AI-generated content may be incorrect.">
            <a:extLst>
              <a:ext uri="{FF2B5EF4-FFF2-40B4-BE49-F238E27FC236}">
                <a16:creationId xmlns:a16="http://schemas.microsoft.com/office/drawing/2014/main" id="{F174CDB8-F429-267B-E23C-9043AB54FF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8801" y="1347614"/>
            <a:ext cx="5635647" cy="1601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294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3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AB23C4E-A722-7C47-22DA-E92D035BA5F2}"/>
              </a:ext>
            </a:extLst>
          </p:cNvPr>
          <p:cNvSpPr/>
          <p:nvPr/>
        </p:nvSpPr>
        <p:spPr>
          <a:xfrm>
            <a:off x="-31685" y="775284"/>
            <a:ext cx="1743490" cy="424847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6124FAF-CBDF-8F0C-F762-FA1655F286EA}"/>
              </a:ext>
            </a:extLst>
          </p:cNvPr>
          <p:cNvSpPr/>
          <p:nvPr/>
        </p:nvSpPr>
        <p:spPr>
          <a:xfrm>
            <a:off x="1701316" y="771550"/>
            <a:ext cx="1743490" cy="4248472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5CE77A1-C326-8F00-B14D-32693F93C013}"/>
              </a:ext>
            </a:extLst>
          </p:cNvPr>
          <p:cNvSpPr/>
          <p:nvPr/>
        </p:nvSpPr>
        <p:spPr>
          <a:xfrm>
            <a:off x="3455295" y="775284"/>
            <a:ext cx="1872208" cy="4248472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F811D02-A104-2121-0C06-7892B1E9CCC9}"/>
              </a:ext>
            </a:extLst>
          </p:cNvPr>
          <p:cNvSpPr/>
          <p:nvPr/>
        </p:nvSpPr>
        <p:spPr>
          <a:xfrm>
            <a:off x="5348481" y="771550"/>
            <a:ext cx="1619908" cy="4248472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D7EB028-65A8-1D1B-90B3-B26BCDD1F5E5}"/>
              </a:ext>
            </a:extLst>
          </p:cNvPr>
          <p:cNvSpPr/>
          <p:nvPr/>
        </p:nvSpPr>
        <p:spPr>
          <a:xfrm>
            <a:off x="6989367" y="771550"/>
            <a:ext cx="1584176" cy="424847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E55C14D-D6B5-E260-B10F-1FB571FECC11}"/>
              </a:ext>
            </a:extLst>
          </p:cNvPr>
          <p:cNvSpPr txBox="1"/>
          <p:nvPr/>
        </p:nvSpPr>
        <p:spPr>
          <a:xfrm>
            <a:off x="-52664" y="1347614"/>
            <a:ext cx="184609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de-DE" b="1" dirty="0" err="1">
                <a:latin typeface="Agency FB" panose="020B0503020202020204" pitchFamily="34" charset="0"/>
                <a:cs typeface="Arial" panose="020B0604020202020204" pitchFamily="34" charset="0"/>
              </a:rPr>
              <a:t>From</a:t>
            </a:r>
            <a:r>
              <a:rPr lang="de-DE" b="1" dirty="0">
                <a:latin typeface="Agency FB" panose="020B0503020202020204" pitchFamily="34" charset="0"/>
                <a:cs typeface="Arial" panose="020B0604020202020204" pitchFamily="34" charset="0"/>
              </a:rPr>
              <a:t> Case </a:t>
            </a:r>
            <a:r>
              <a:rPr lang="de-DE" b="1" dirty="0" err="1">
                <a:latin typeface="Agency FB" panose="020B0503020202020204" pitchFamily="34" charset="0"/>
                <a:cs typeface="Arial" panose="020B0604020202020204" pitchFamily="34" charset="0"/>
              </a:rPr>
              <a:t>study</a:t>
            </a:r>
            <a:r>
              <a:rPr lang="de-DE" b="1" dirty="0">
                <a:latin typeface="Agency FB" panose="020B0503020202020204" pitchFamily="34" charset="0"/>
                <a:cs typeface="Arial" panose="020B0604020202020204" pitchFamily="34" charset="0"/>
              </a:rPr>
              <a:t> –V2 </a:t>
            </a:r>
            <a:r>
              <a:rPr lang="en-GB" b="1" dirty="0">
                <a:latin typeface="Agency FB" panose="020B0503020202020204" pitchFamily="34" charset="0"/>
                <a:cs typeface="Arial" panose="020B0604020202020204" pitchFamily="34" charset="0"/>
              </a:rPr>
              <a:t>addresses the complexities</a:t>
            </a:r>
          </a:p>
          <a:p>
            <a:pPr marL="342900" indent="-342900">
              <a:buFont typeface="+mj-lt"/>
              <a:buAutoNum type="arabicPeriod"/>
            </a:pPr>
            <a:endParaRPr lang="en-GB" b="1" dirty="0">
              <a:latin typeface="Agency FB" panose="020B0503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GB" b="1" dirty="0">
                <a:latin typeface="Agency FB" panose="020B0503020202020204" pitchFamily="34" charset="0"/>
                <a:cs typeface="Arial" panose="020B0604020202020204" pitchFamily="34" charset="0"/>
              </a:rPr>
              <a:t>Scaling of SysML V2 in the MBSE Magic Grid is achieved.</a:t>
            </a:r>
          </a:p>
          <a:p>
            <a:endParaRPr lang="en-GB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6DACF8F-E0B0-0EDD-85BB-AC5A9EC23B4F}"/>
              </a:ext>
            </a:extLst>
          </p:cNvPr>
          <p:cNvSpPr txBox="1"/>
          <p:nvPr/>
        </p:nvSpPr>
        <p:spPr>
          <a:xfrm>
            <a:off x="1793431" y="1347614"/>
            <a:ext cx="148242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Agency FB" panose="020B0503020202020204" pitchFamily="34" charset="0"/>
                <a:cs typeface="Arial" panose="020B0604020202020204" pitchFamily="34" charset="0"/>
              </a:rPr>
              <a:t>3. As compared to SysML V1, new features: views and viewpoints , variability, individuals and snapshots, expressions, calculations, and analysis cases, are achieved in SysML </a:t>
            </a:r>
            <a:r>
              <a:rPr lang="en-GB" sz="1400" b="1" dirty="0">
                <a:latin typeface="Agency FB" panose="020B0503020202020204" pitchFamily="34" charset="0"/>
                <a:cs typeface="Arial" panose="020B0604020202020204" pitchFamily="34" charset="0"/>
              </a:rPr>
              <a:t>V2.</a:t>
            </a:r>
          </a:p>
          <a:p>
            <a:endParaRPr lang="en-GB" dirty="0">
              <a:latin typeface="Agency FB" panose="020B0503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8F36B67-4FBC-2973-88EA-D8DF21405011}"/>
              </a:ext>
            </a:extLst>
          </p:cNvPr>
          <p:cNvSpPr txBox="1"/>
          <p:nvPr/>
        </p:nvSpPr>
        <p:spPr>
          <a:xfrm>
            <a:off x="3589684" y="1383786"/>
            <a:ext cx="161391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Agency FB" panose="020B0503020202020204" pitchFamily="34" charset="0"/>
                <a:cs typeface="Arial" panose="020B0604020202020204" pitchFamily="34" charset="0"/>
              </a:rPr>
              <a:t>4. Use of textual notation, implementing modelling is far easier.</a:t>
            </a:r>
          </a:p>
          <a:p>
            <a:endParaRPr lang="en-GB" b="1" dirty="0">
              <a:latin typeface="Agency FB" panose="020B0503020202020204" pitchFamily="34" charset="0"/>
              <a:cs typeface="Arial" panose="020B0604020202020204" pitchFamily="34" charset="0"/>
            </a:endParaRPr>
          </a:p>
          <a:p>
            <a:r>
              <a:rPr lang="en-GB" b="1" dirty="0">
                <a:latin typeface="Agency FB" panose="020B0503020202020204" pitchFamily="34" charset="0"/>
                <a:cs typeface="Arial" panose="020B0604020202020204" pitchFamily="34" charset="0"/>
              </a:rPr>
              <a:t>5. Improved traceability is achieved</a:t>
            </a:r>
            <a:endParaRPr lang="en-GB" b="1" dirty="0">
              <a:latin typeface="Agency FB" panose="020B0503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260310F-3926-3724-BE94-FB458AE3EB17}"/>
              </a:ext>
            </a:extLst>
          </p:cNvPr>
          <p:cNvSpPr txBox="1"/>
          <p:nvPr/>
        </p:nvSpPr>
        <p:spPr>
          <a:xfrm>
            <a:off x="5435270" y="1407019"/>
            <a:ext cx="144016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Agency FB" panose="020B0503020202020204" pitchFamily="34" charset="0"/>
                <a:cs typeface="Arial" panose="020B0604020202020204" pitchFamily="34" charset="0"/>
              </a:rPr>
              <a:t>6. SysML V2 graphical notation using the </a:t>
            </a:r>
            <a:r>
              <a:rPr lang="en-GB" b="1" dirty="0" err="1">
                <a:latin typeface="Agency FB" panose="020B0503020202020204" pitchFamily="34" charset="0"/>
                <a:cs typeface="Arial" panose="020B0604020202020204" pitchFamily="34" charset="0"/>
              </a:rPr>
              <a:t>SysON</a:t>
            </a:r>
            <a:r>
              <a:rPr lang="en-GB" b="1" dirty="0">
                <a:latin typeface="Agency FB" panose="020B0503020202020204" pitchFamily="34" charset="0"/>
                <a:cs typeface="Arial" panose="020B0604020202020204" pitchFamily="34" charset="0"/>
              </a:rPr>
              <a:t> tool is achieved.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B4CD2F2-3C58-BAD8-AC68-35A1D989F0BF}"/>
              </a:ext>
            </a:extLst>
          </p:cNvPr>
          <p:cNvSpPr txBox="1"/>
          <p:nvPr/>
        </p:nvSpPr>
        <p:spPr>
          <a:xfrm>
            <a:off x="7076309" y="1388273"/>
            <a:ext cx="151821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Agency FB" panose="020B0503020202020204" pitchFamily="34" charset="0"/>
              </a:rPr>
              <a:t>7. Improvement in the area of scalability, reuse, and collaboration</a:t>
            </a:r>
            <a:r>
              <a:rPr lang="en-GB" sz="1600" b="1" dirty="0"/>
              <a:t>.</a:t>
            </a:r>
            <a:endParaRPr lang="en-GB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8E7A27-0C4A-159F-3C85-FA00ABF4BA71}"/>
              </a:ext>
            </a:extLst>
          </p:cNvPr>
          <p:cNvSpPr/>
          <p:nvPr/>
        </p:nvSpPr>
        <p:spPr>
          <a:xfrm>
            <a:off x="3131840" y="14649"/>
            <a:ext cx="4824536" cy="627534"/>
          </a:xfrm>
          <a:prstGeom prst="rect">
            <a:avLst/>
          </a:prstGeom>
          <a:solidFill>
            <a:srgbClr val="E6E6E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chemeClr val="tx1"/>
                </a:solidFill>
                <a:latin typeface="Agency FB" panose="020B0503020202020204" pitchFamily="34" charset="0"/>
              </a:rPr>
              <a:t>EVALUATION &amp; CONCLUSION</a:t>
            </a:r>
            <a:endParaRPr lang="en-GB" b="1" dirty="0">
              <a:solidFill>
                <a:schemeClr val="tx1"/>
              </a:solidFill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1837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10" grpId="0"/>
      <p:bldP spid="11" grpId="0"/>
      <p:bldP spid="12" grpId="0"/>
      <p:bldP spid="13" grpId="0"/>
      <p:bldP spid="1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4A183A0-894A-80B3-3CF9-27EFE016C0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000" dirty="0">
                <a:latin typeface="Agency FB" panose="020B0503020202020204" pitchFamily="34" charset="0"/>
              </a:rPr>
              <a:t>Further refine and expand the integration of Magic Grid with SysML V2</a:t>
            </a:r>
          </a:p>
          <a:p>
            <a:r>
              <a:rPr lang="en-GB" sz="2000" dirty="0">
                <a:latin typeface="Agency FB" panose="020B0503020202020204" pitchFamily="34" charset="0"/>
              </a:rPr>
              <a:t>Integrate SysML V2 models with simulation and verification tools to improve design accuracy</a:t>
            </a:r>
          </a:p>
          <a:p>
            <a:r>
              <a:rPr lang="en-GB" sz="2000" dirty="0">
                <a:latin typeface="Agency FB" panose="020B0503020202020204" pitchFamily="34" charset="0"/>
              </a:rPr>
              <a:t>Apply the proposed modelling approach to other complex systems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8C785AF-0E44-90C3-B385-E532C4D3E5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Agency FB" panose="020B0503020202020204" pitchFamily="34" charset="0"/>
              </a:rPr>
              <a:t>Future work</a:t>
            </a:r>
          </a:p>
        </p:txBody>
      </p:sp>
    </p:spTree>
    <p:extLst>
      <p:ext uri="{BB962C8B-B14F-4D97-AF65-F5344CB8AC3E}">
        <p14:creationId xmlns:p14="http://schemas.microsoft.com/office/powerpoint/2010/main" val="3642220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ement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A5D0790-6D7B-1865-5916-16BA411EB83D}"/>
              </a:ext>
            </a:extLst>
          </p:cNvPr>
          <p:cNvSpPr/>
          <p:nvPr/>
        </p:nvSpPr>
        <p:spPr>
          <a:xfrm>
            <a:off x="2339752" y="3507854"/>
            <a:ext cx="4032448" cy="936104"/>
          </a:xfrm>
          <a:prstGeom prst="roundRect">
            <a:avLst/>
          </a:prstGeom>
          <a:blipFill>
            <a:blip r:embed="rId4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26871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85D62186-F7C2-906C-BDF3-EAC306A9E6B1}"/>
              </a:ext>
            </a:extLst>
          </p:cNvPr>
          <p:cNvGrpSpPr/>
          <p:nvPr/>
        </p:nvGrpSpPr>
        <p:grpSpPr>
          <a:xfrm>
            <a:off x="5376340" y="3088754"/>
            <a:ext cx="1857308" cy="1594284"/>
            <a:chOff x="4884667" y="2628293"/>
            <a:chExt cx="1857308" cy="1594284"/>
          </a:xfrm>
        </p:grpSpPr>
        <p:sp>
          <p:nvSpPr>
            <p:cNvPr id="20" name="Hexagon 19">
              <a:extLst>
                <a:ext uri="{FF2B5EF4-FFF2-40B4-BE49-F238E27FC236}">
                  <a16:creationId xmlns:a16="http://schemas.microsoft.com/office/drawing/2014/main" id="{7080632C-85F7-A527-FD09-49352ACF3DBD}"/>
                </a:ext>
              </a:extLst>
            </p:cNvPr>
            <p:cNvSpPr/>
            <p:nvPr/>
          </p:nvSpPr>
          <p:spPr>
            <a:xfrm>
              <a:off x="4884667" y="2628293"/>
              <a:ext cx="1857308" cy="1594284"/>
            </a:xfrm>
            <a:prstGeom prst="hexagon">
              <a:avLst>
                <a:gd name="adj" fmla="val 25000"/>
                <a:gd name="vf" fmla="val 115470"/>
              </a:avLst>
            </a:prstGeom>
            <a:gradFill flip="none" rotWithShape="1">
              <a:gsLst>
                <a:gs pos="0">
                  <a:schemeClr val="accent5">
                    <a:lumMod val="89000"/>
                  </a:schemeClr>
                </a:gs>
                <a:gs pos="23000">
                  <a:schemeClr val="accent5">
                    <a:lumMod val="89000"/>
                  </a:schemeClr>
                </a:gs>
                <a:gs pos="69000">
                  <a:schemeClr val="accent5">
                    <a:lumMod val="75000"/>
                  </a:schemeClr>
                </a:gs>
                <a:gs pos="97000">
                  <a:schemeClr val="accent5">
                    <a:lumMod val="7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21" name="Hexagon 4">
              <a:extLst>
                <a:ext uri="{FF2B5EF4-FFF2-40B4-BE49-F238E27FC236}">
                  <a16:creationId xmlns:a16="http://schemas.microsoft.com/office/drawing/2014/main" id="{6CC0BA1A-04C3-4B58-B3C4-F3E25A36306A}"/>
                </a:ext>
              </a:extLst>
            </p:cNvPr>
            <p:cNvSpPr txBox="1"/>
            <p:nvPr/>
          </p:nvSpPr>
          <p:spPr>
            <a:xfrm>
              <a:off x="5172300" y="2875192"/>
              <a:ext cx="1282042" cy="110048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38100" rIns="0" bIns="38100" numCol="1" spcCol="1270" anchor="ctr" anchorCtr="0">
              <a:noAutofit/>
            </a:bodyPr>
            <a:lstStyle/>
            <a:p>
              <a:pPr marL="0" lvl="0" indent="0" algn="ctr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sz="3000" kern="1200" dirty="0"/>
                <a:t>MAGIC GRID </a:t>
              </a:r>
              <a:endParaRPr lang="en-GB" sz="3000" kern="1200" dirty="0"/>
            </a:p>
          </p:txBody>
        </p:sp>
      </p:grpSp>
      <p:sp>
        <p:nvSpPr>
          <p:cNvPr id="7" name="Hexagon 6">
            <a:extLst>
              <a:ext uri="{FF2B5EF4-FFF2-40B4-BE49-F238E27FC236}">
                <a16:creationId xmlns:a16="http://schemas.microsoft.com/office/drawing/2014/main" id="{EB10B52F-9B9D-B4B3-E6F3-F65590C90309}"/>
              </a:ext>
            </a:extLst>
          </p:cNvPr>
          <p:cNvSpPr/>
          <p:nvPr/>
        </p:nvSpPr>
        <p:spPr>
          <a:xfrm>
            <a:off x="398191" y="2101355"/>
            <a:ext cx="2231240" cy="1974984"/>
          </a:xfrm>
          <a:prstGeom prst="hexagon">
            <a:avLst>
              <a:gd name="adj" fmla="val 25000"/>
              <a:gd name="vf" fmla="val 115470"/>
            </a:avLst>
          </a:prstGeom>
          <a:blipFill>
            <a:blip r:embed="rId2"/>
            <a:srcRect/>
            <a:stretch>
              <a:fillRect l="-14000" r="-14000"/>
            </a:stretch>
          </a:blip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GB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7AAB75A-1F1B-D5CE-CD05-C9FE7DAFC8C6}"/>
              </a:ext>
            </a:extLst>
          </p:cNvPr>
          <p:cNvGrpSpPr/>
          <p:nvPr/>
        </p:nvGrpSpPr>
        <p:grpSpPr>
          <a:xfrm>
            <a:off x="3899942" y="2175720"/>
            <a:ext cx="1857308" cy="1594284"/>
            <a:chOff x="3408269" y="1715259"/>
            <a:chExt cx="1857308" cy="1594284"/>
          </a:xfrm>
        </p:grpSpPr>
        <p:sp>
          <p:nvSpPr>
            <p:cNvPr id="18" name="Hexagon 17">
              <a:extLst>
                <a:ext uri="{FF2B5EF4-FFF2-40B4-BE49-F238E27FC236}">
                  <a16:creationId xmlns:a16="http://schemas.microsoft.com/office/drawing/2014/main" id="{FCA37ECF-D3C1-951A-F80C-DAEF6964FFD6}"/>
                </a:ext>
              </a:extLst>
            </p:cNvPr>
            <p:cNvSpPr/>
            <p:nvPr/>
          </p:nvSpPr>
          <p:spPr>
            <a:xfrm>
              <a:off x="3408269" y="1715259"/>
              <a:ext cx="1857308" cy="1594284"/>
            </a:xfrm>
            <a:prstGeom prst="hexagon">
              <a:avLst>
                <a:gd name="adj" fmla="val 25000"/>
                <a:gd name="vf" fmla="val 115470"/>
              </a:avLst>
            </a:prstGeom>
            <a:gradFill flip="none" rotWithShape="1">
              <a:gsLst>
                <a:gs pos="0">
                  <a:schemeClr val="accent3">
                    <a:lumMod val="40000"/>
                    <a:lumOff val="60000"/>
                  </a:schemeClr>
                </a:gs>
                <a:gs pos="46000">
                  <a:schemeClr val="accent3">
                    <a:lumMod val="95000"/>
                    <a:lumOff val="5000"/>
                  </a:schemeClr>
                </a:gs>
                <a:gs pos="100000">
                  <a:schemeClr val="accent3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19" name="Hexagon 7">
              <a:extLst>
                <a:ext uri="{FF2B5EF4-FFF2-40B4-BE49-F238E27FC236}">
                  <a16:creationId xmlns:a16="http://schemas.microsoft.com/office/drawing/2014/main" id="{C68A3B26-7B3F-3598-0837-AF34888F99B8}"/>
                </a:ext>
              </a:extLst>
            </p:cNvPr>
            <p:cNvSpPr txBox="1"/>
            <p:nvPr/>
          </p:nvSpPr>
          <p:spPr>
            <a:xfrm>
              <a:off x="3695902" y="1962158"/>
              <a:ext cx="1282042" cy="110048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38100" rIns="0" bIns="38100" numCol="1" spcCol="1270" anchor="ctr" anchorCtr="0">
              <a:noAutofit/>
            </a:bodyPr>
            <a:lstStyle/>
            <a:p>
              <a:pPr marL="0" lvl="0" indent="0" algn="ctr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sz="3000" kern="1200" dirty="0"/>
                <a:t>SysML V2</a:t>
              </a:r>
              <a:endParaRPr lang="en-GB" sz="3000" kern="1200" dirty="0"/>
            </a:p>
          </p:txBody>
        </p:sp>
      </p:grpSp>
      <p:sp>
        <p:nvSpPr>
          <p:cNvPr id="9" name="Hexagon 8">
            <a:extLst>
              <a:ext uri="{FF2B5EF4-FFF2-40B4-BE49-F238E27FC236}">
                <a16:creationId xmlns:a16="http://schemas.microsoft.com/office/drawing/2014/main" id="{D1EFCEBD-E2AD-AE95-9D47-41FA5E24FD5E}"/>
              </a:ext>
            </a:extLst>
          </p:cNvPr>
          <p:cNvSpPr/>
          <p:nvPr/>
        </p:nvSpPr>
        <p:spPr>
          <a:xfrm>
            <a:off x="2351993" y="3016748"/>
            <a:ext cx="1857308" cy="1594284"/>
          </a:xfrm>
          <a:prstGeom prst="hexagon">
            <a:avLst>
              <a:gd name="adj" fmla="val 25000"/>
              <a:gd name="vf" fmla="val 115470"/>
            </a:avLst>
          </a:prstGeom>
          <a:blipFill>
            <a:blip r:embed="rId3"/>
            <a:srcRect/>
            <a:stretch>
              <a:fillRect l="-14000" r="-14000"/>
            </a:stretch>
          </a:blip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GB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6868953-529F-6E3D-40A8-0822B021A12C}"/>
              </a:ext>
            </a:extLst>
          </p:cNvPr>
          <p:cNvGrpSpPr/>
          <p:nvPr/>
        </p:nvGrpSpPr>
        <p:grpSpPr>
          <a:xfrm>
            <a:off x="2264030" y="1357761"/>
            <a:ext cx="1857308" cy="1594284"/>
            <a:chOff x="1772357" y="897300"/>
            <a:chExt cx="1857308" cy="1594284"/>
          </a:xfrm>
        </p:grpSpPr>
        <p:sp>
          <p:nvSpPr>
            <p:cNvPr id="16" name="Hexagon 15">
              <a:extLst>
                <a:ext uri="{FF2B5EF4-FFF2-40B4-BE49-F238E27FC236}">
                  <a16:creationId xmlns:a16="http://schemas.microsoft.com/office/drawing/2014/main" id="{D9426BDC-0E00-7AE1-2134-D20C385122C6}"/>
                </a:ext>
              </a:extLst>
            </p:cNvPr>
            <p:cNvSpPr/>
            <p:nvPr/>
          </p:nvSpPr>
          <p:spPr>
            <a:xfrm>
              <a:off x="1772357" y="897300"/>
              <a:ext cx="1857308" cy="1594284"/>
            </a:xfrm>
            <a:prstGeom prst="hexagon">
              <a:avLst>
                <a:gd name="adj" fmla="val 25000"/>
                <a:gd name="vf" fmla="val 115470"/>
              </a:avLst>
            </a:prstGeom>
            <a:gradFill flip="none" rotWithShape="1">
              <a:gsLst>
                <a:gs pos="0">
                  <a:schemeClr val="accent2">
                    <a:lumMod val="67000"/>
                  </a:schemeClr>
                </a:gs>
                <a:gs pos="48000">
                  <a:schemeClr val="accent2">
                    <a:lumMod val="97000"/>
                    <a:lumOff val="3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17" name="Hexagon 10">
              <a:extLst>
                <a:ext uri="{FF2B5EF4-FFF2-40B4-BE49-F238E27FC236}">
                  <a16:creationId xmlns:a16="http://schemas.microsoft.com/office/drawing/2014/main" id="{D594DBCB-5847-6C03-1DA8-22DE2D273B94}"/>
                </a:ext>
              </a:extLst>
            </p:cNvPr>
            <p:cNvSpPr txBox="1"/>
            <p:nvPr/>
          </p:nvSpPr>
          <p:spPr>
            <a:xfrm>
              <a:off x="2059990" y="1144199"/>
              <a:ext cx="1282042" cy="110048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38100" rIns="0" bIns="38100" numCol="1" spcCol="1270" anchor="ctr" anchorCtr="0">
              <a:noAutofit/>
            </a:bodyPr>
            <a:lstStyle/>
            <a:p>
              <a:pPr marL="0" lvl="0" indent="0" algn="ctr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sz="3000" kern="1200" dirty="0"/>
                <a:t>MBSE</a:t>
              </a:r>
              <a:endParaRPr lang="en-GB" sz="3000" kern="1200" dirty="0"/>
            </a:p>
          </p:txBody>
        </p:sp>
      </p:grpSp>
      <p:sp>
        <p:nvSpPr>
          <p:cNvPr id="11" name="Hexagon 10">
            <a:extLst>
              <a:ext uri="{FF2B5EF4-FFF2-40B4-BE49-F238E27FC236}">
                <a16:creationId xmlns:a16="http://schemas.microsoft.com/office/drawing/2014/main" id="{0D7B3E7B-9C02-F630-81F3-67920DAA69BB}"/>
              </a:ext>
            </a:extLst>
          </p:cNvPr>
          <p:cNvSpPr/>
          <p:nvPr/>
        </p:nvSpPr>
        <p:spPr>
          <a:xfrm>
            <a:off x="3769652" y="460461"/>
            <a:ext cx="1857308" cy="1594284"/>
          </a:xfrm>
          <a:prstGeom prst="hexagon">
            <a:avLst>
              <a:gd name="adj" fmla="val 25000"/>
              <a:gd name="vf" fmla="val 115470"/>
            </a:avLst>
          </a:prstGeom>
          <a:blipFill>
            <a:blip r:embed="rId4"/>
            <a:srcRect/>
            <a:stretch>
              <a:fillRect l="-26000" r="-26000"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GB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8B2EAD2-1C0F-E170-1578-C2E4961CD5BE}"/>
              </a:ext>
            </a:extLst>
          </p:cNvPr>
          <p:cNvGrpSpPr/>
          <p:nvPr/>
        </p:nvGrpSpPr>
        <p:grpSpPr>
          <a:xfrm>
            <a:off x="5399594" y="1296660"/>
            <a:ext cx="1857308" cy="1594284"/>
            <a:chOff x="4907921" y="836199"/>
            <a:chExt cx="1857308" cy="1594284"/>
          </a:xfrm>
        </p:grpSpPr>
        <p:sp>
          <p:nvSpPr>
            <p:cNvPr id="14" name="Hexagon 13">
              <a:extLst>
                <a:ext uri="{FF2B5EF4-FFF2-40B4-BE49-F238E27FC236}">
                  <a16:creationId xmlns:a16="http://schemas.microsoft.com/office/drawing/2014/main" id="{C32A2817-F140-BAB3-AAE7-5DE207129FCE}"/>
                </a:ext>
              </a:extLst>
            </p:cNvPr>
            <p:cNvSpPr/>
            <p:nvPr/>
          </p:nvSpPr>
          <p:spPr>
            <a:xfrm>
              <a:off x="4907921" y="836199"/>
              <a:ext cx="1857308" cy="1594284"/>
            </a:xfrm>
            <a:prstGeom prst="hexagon">
              <a:avLst>
                <a:gd name="adj" fmla="val 25000"/>
                <a:gd name="vf" fmla="val 115470"/>
              </a:avLst>
            </a:prstGeom>
            <a:gradFill flip="none" rotWithShape="1">
              <a:gsLst>
                <a:gs pos="0">
                  <a:schemeClr val="accent1">
                    <a:lumMod val="40000"/>
                    <a:lumOff val="60000"/>
                  </a:schemeClr>
                </a:gs>
                <a:gs pos="46000">
                  <a:schemeClr val="accent1">
                    <a:lumMod val="95000"/>
                    <a:lumOff val="5000"/>
                  </a:schemeClr>
                </a:gs>
                <a:gs pos="100000">
                  <a:schemeClr val="accent1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15" name="Hexagon 13">
              <a:extLst>
                <a:ext uri="{FF2B5EF4-FFF2-40B4-BE49-F238E27FC236}">
                  <a16:creationId xmlns:a16="http://schemas.microsoft.com/office/drawing/2014/main" id="{99C3D5CE-6E96-70F3-ACE4-AA9FCD45DB30}"/>
                </a:ext>
              </a:extLst>
            </p:cNvPr>
            <p:cNvSpPr txBox="1"/>
            <p:nvPr/>
          </p:nvSpPr>
          <p:spPr>
            <a:xfrm>
              <a:off x="5195554" y="1083098"/>
              <a:ext cx="1282042" cy="110048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38100" rIns="0" bIns="38100" numCol="1" spcCol="1270" anchor="ctr" anchorCtr="0">
              <a:noAutofit/>
            </a:bodyPr>
            <a:lstStyle/>
            <a:p>
              <a:pPr marL="0" lvl="0" indent="0" algn="ctr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sz="3000" kern="1200" dirty="0"/>
                <a:t>HAP</a:t>
              </a:r>
              <a:endParaRPr lang="en-GB" sz="3000" kern="1200" dirty="0"/>
            </a:p>
          </p:txBody>
        </p:sp>
      </p:grpSp>
      <p:sp>
        <p:nvSpPr>
          <p:cNvPr id="13" name="Hexagon 12">
            <a:extLst>
              <a:ext uri="{FF2B5EF4-FFF2-40B4-BE49-F238E27FC236}">
                <a16:creationId xmlns:a16="http://schemas.microsoft.com/office/drawing/2014/main" id="{522BC8E0-64CF-9976-6371-DAC8B029ABAC}"/>
              </a:ext>
            </a:extLst>
          </p:cNvPr>
          <p:cNvSpPr/>
          <p:nvPr/>
        </p:nvSpPr>
        <p:spPr>
          <a:xfrm>
            <a:off x="6888500" y="2224656"/>
            <a:ext cx="1857308" cy="1594284"/>
          </a:xfrm>
          <a:prstGeom prst="hexagon">
            <a:avLst>
              <a:gd name="adj" fmla="val 25000"/>
              <a:gd name="vf" fmla="val 115470"/>
            </a:avLst>
          </a:prstGeom>
          <a:blipFill>
            <a:blip r:embed="rId5"/>
            <a:stretch>
              <a:fillRect l="-14000" r="-14000"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GB"/>
          </a:p>
        </p:txBody>
      </p:sp>
      <p:sp>
        <p:nvSpPr>
          <p:cNvPr id="22" name="Title 2">
            <a:extLst>
              <a:ext uri="{FF2B5EF4-FFF2-40B4-BE49-F238E27FC236}">
                <a16:creationId xmlns:a16="http://schemas.microsoft.com/office/drawing/2014/main" id="{E78F11FE-64C7-1632-3EB6-C65B25E8F83D}"/>
              </a:ext>
            </a:extLst>
          </p:cNvPr>
          <p:cNvSpPr txBox="1">
            <a:spLocks/>
          </p:cNvSpPr>
          <p:nvPr/>
        </p:nvSpPr>
        <p:spPr>
          <a:xfrm>
            <a:off x="482600" y="699542"/>
            <a:ext cx="3153296" cy="52205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3000" b="1" kern="12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r>
              <a:rPr lang="en-GB" dirty="0">
                <a:latin typeface="Agency FB" panose="020B0503020202020204" pitchFamily="34" charset="0"/>
              </a:rPr>
              <a:t>Introduction</a:t>
            </a:r>
            <a:br>
              <a:rPr lang="en-GB" dirty="0"/>
            </a:b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412077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80CB60D-518C-96A0-8FB3-2C5C67A4DD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AutoNum type="arabicPeriod"/>
            </a:pPr>
            <a:r>
              <a:rPr lang="en-GB" sz="1400" dirty="0"/>
              <a:t>S. Team. Transitioning from SysML v1 to SysML v2: Textual Notation. https : //resources.sysgit.io/transitioning- from- </a:t>
            </a:r>
            <a:r>
              <a:rPr lang="en-GB" sz="1400" dirty="0" err="1"/>
              <a:t>sysml</a:t>
            </a:r>
            <a:r>
              <a:rPr lang="en-GB" sz="1400" dirty="0"/>
              <a:t>- v1- to- </a:t>
            </a:r>
            <a:r>
              <a:rPr lang="en-GB" sz="1400" dirty="0" err="1"/>
              <a:t>sysml</a:t>
            </a:r>
            <a:r>
              <a:rPr lang="en-GB" sz="1400" dirty="0"/>
              <a:t>- v2- textual-notation/. 2024.</a:t>
            </a:r>
          </a:p>
          <a:p>
            <a:pPr marL="342900" indent="-342900">
              <a:buAutoNum type="arabicPeriod"/>
            </a:pPr>
            <a:r>
              <a:rPr lang="en-GB" sz="1400" dirty="0"/>
              <a:t>A. </a:t>
            </a:r>
            <a:r>
              <a:rPr lang="en-GB" sz="1400" dirty="0" err="1"/>
              <a:t>Morkevicius</a:t>
            </a:r>
            <a:r>
              <a:rPr lang="en-GB" sz="1400" dirty="0"/>
              <a:t>, A. </a:t>
            </a:r>
            <a:r>
              <a:rPr lang="en-GB" sz="1400" dirty="0" err="1"/>
              <a:t>Aleksandraviciene</a:t>
            </a:r>
            <a:r>
              <a:rPr lang="en-GB" sz="1400" dirty="0"/>
              <a:t>, D. Mazeika, L. </a:t>
            </a:r>
            <a:r>
              <a:rPr lang="en-GB" sz="1400" dirty="0" err="1"/>
              <a:t>Bisikirskiene</a:t>
            </a:r>
            <a:r>
              <a:rPr lang="en-GB" sz="1400" dirty="0"/>
              <a:t>, and Z. </a:t>
            </a:r>
            <a:r>
              <a:rPr lang="en-GB" sz="1400" dirty="0" err="1"/>
              <a:t>Strolia</a:t>
            </a:r>
            <a:r>
              <a:rPr lang="en-GB" sz="1400" dirty="0"/>
              <a:t>. “MBSE grid: a simplified SysML-based approach for </a:t>
            </a:r>
            <a:r>
              <a:rPr lang="en-GB" sz="1400" dirty="0" err="1"/>
              <a:t>modeling</a:t>
            </a:r>
            <a:r>
              <a:rPr lang="en-GB" sz="1400" dirty="0"/>
              <a:t> complex systems”. In: INCOSE International Symposium. Vol. 27. 1. Wiley Online Library. 2017, pp. 136–150. </a:t>
            </a:r>
          </a:p>
          <a:p>
            <a:pPr marL="342900" indent="-342900">
              <a:buAutoNum type="arabicPeriod"/>
            </a:pPr>
            <a:r>
              <a:rPr lang="en-GB" sz="1400" dirty="0"/>
              <a:t>https://www.dlr.de/en/research-and-transfer/projects-and-missions/uncrewed-high-altitude-platform-hap-alpha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90AA987-FBF0-F58B-E6D5-3E68A6C21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References for Used Figures</a:t>
            </a:r>
          </a:p>
        </p:txBody>
      </p:sp>
    </p:spTree>
    <p:extLst>
      <p:ext uri="{BB962C8B-B14F-4D97-AF65-F5344CB8AC3E}">
        <p14:creationId xmlns:p14="http://schemas.microsoft.com/office/powerpoint/2010/main" val="8280193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4F50EF9-781E-543B-008C-9BB5BF092B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300" y="2544528"/>
            <a:ext cx="7899400" cy="522059"/>
          </a:xfrm>
        </p:spPr>
        <p:txBody>
          <a:bodyPr/>
          <a:lstStyle/>
          <a:p>
            <a:r>
              <a:rPr lang="en-GB" dirty="0">
                <a:latin typeface="Agency FB" panose="020B0503020202020204" pitchFamily="34" charset="0"/>
              </a:rPr>
              <a:t>Background</a:t>
            </a:r>
            <a:br>
              <a:rPr lang="en-GB" dirty="0"/>
            </a:b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428785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DA2D530-8D11-CAFA-234E-96FE36301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Agency FB" panose="020B0503020202020204" pitchFamily="34" charset="0"/>
              </a:rPr>
              <a:t>SysML V2</a:t>
            </a:r>
            <a:endParaRPr lang="en-GB" dirty="0">
              <a:latin typeface="Agency FB" panose="020B0503020202020204" pitchFamily="34" charset="0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B253CD59-91B0-3AE9-29C4-9FA5CBA02AFB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79426" y="1191571"/>
            <a:ext cx="3563796" cy="341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gency FB" panose="020B0503020202020204" pitchFamily="34" charset="0"/>
              </a:rPr>
              <a:t>Parametric Modelling</a:t>
            </a: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GB" sz="1800" dirty="0">
                <a:latin typeface="Agency FB" panose="020B0503020202020204" pitchFamily="34" charset="0"/>
              </a:rPr>
              <a:t>Developed by OMG to support MBSE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gency FB" panose="020B0503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gency FB" panose="020B0503020202020204" pitchFamily="34" charset="0"/>
              </a:rPr>
              <a:t>Modelling with Graphical and Textual Notation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gency FB" panose="020B0503020202020204" pitchFamily="34" charset="0"/>
              </a:rPr>
              <a:t>Reuse and Redefine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gency FB" panose="020B0503020202020204" pitchFamily="34" charset="0"/>
              </a:rPr>
              <a:t>Handles variability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gency FB" panose="020B0503020202020204" pitchFamily="34" charset="0"/>
              </a:rPr>
              <a:t>Improved traceability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gency FB" panose="020B0503020202020204" pitchFamily="34" charset="0"/>
              </a:rPr>
              <a:t>Constraint modelling redefined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gency FB" panose="020B0503020202020204" pitchFamily="34" charset="0"/>
              </a:rPr>
              <a:t>Better Support for Mathematics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gency FB" panose="020B0503020202020204" pitchFamily="34" charset="0"/>
              </a:rPr>
              <a:t>Enhanced Interoperability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gency FB" panose="020B0503020202020204" pitchFamily="34" charset="0"/>
              </a:rPr>
              <a:t>KerML Metamodel</a:t>
            </a: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GB" sz="1800" dirty="0">
                <a:latin typeface="Agency FB" panose="020B0503020202020204" pitchFamily="34" charset="0"/>
              </a:rPr>
              <a:t>Greater precision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gency FB" panose="020B0503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73BD331D-3DDE-AA75-61DA-FA1F3EAFA9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2235" y="124057"/>
            <a:ext cx="1140404" cy="8365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D80BF97-3A55-FAA7-E4B0-DA94FD43BB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2284093"/>
            <a:ext cx="3889585" cy="210852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D2D3410-DDA9-3853-300D-7F08915416A7}"/>
              </a:ext>
            </a:extLst>
          </p:cNvPr>
          <p:cNvSpPr txBox="1"/>
          <p:nvPr/>
        </p:nvSpPr>
        <p:spPr>
          <a:xfrm>
            <a:off x="4824724" y="4270321"/>
            <a:ext cx="24482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Adapted from [1]</a:t>
            </a:r>
          </a:p>
        </p:txBody>
      </p:sp>
    </p:spTree>
    <p:extLst>
      <p:ext uri="{BB962C8B-B14F-4D97-AF65-F5344CB8AC3E}">
        <p14:creationId xmlns:p14="http://schemas.microsoft.com/office/powerpoint/2010/main" val="11632173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4AF2F7D-D62D-2139-F647-AD5BE4600C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11702" y="1302609"/>
            <a:ext cx="3873494" cy="756084"/>
          </a:xfrm>
        </p:spPr>
        <p:txBody>
          <a:bodyPr/>
          <a:lstStyle/>
          <a:p>
            <a:r>
              <a:rPr lang="en-GB" dirty="0">
                <a:latin typeface="Agency FB" panose="020B0503020202020204" pitchFamily="34" charset="0"/>
              </a:rPr>
              <a:t>Graphical notation 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7FDD4E2-E312-EDFD-69D2-A9810BC634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43869" y="1302609"/>
            <a:ext cx="3888431" cy="756084"/>
          </a:xfrm>
        </p:spPr>
        <p:txBody>
          <a:bodyPr/>
          <a:lstStyle/>
          <a:p>
            <a:r>
              <a:rPr lang="en-GB" dirty="0">
                <a:latin typeface="Agency FB" panose="020B0503020202020204" pitchFamily="34" charset="0"/>
              </a:rPr>
              <a:t>Textual notation  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55F30767-B3C6-B458-AAA7-89F6B6186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dirty="0">
                <a:latin typeface="Agency FB" panose="020B0503020202020204" pitchFamily="34" charset="0"/>
              </a:rPr>
              <a:t>SysML V2 introduces -Dual Notation System</a:t>
            </a:r>
            <a:br>
              <a:rPr lang="en-GB" sz="3200" dirty="0">
                <a:latin typeface="Aptos Narrow" panose="020B0004020202020204" pitchFamily="34" charset="0"/>
              </a:rPr>
            </a:br>
            <a:endParaRPr lang="en-GB" dirty="0"/>
          </a:p>
        </p:txBody>
      </p:sp>
      <p:pic>
        <p:nvPicPr>
          <p:cNvPr id="4" name="Content Placeholder 3" descr="A screen shot of a computer code&#10;&#10;AI-generated content may be incorrect.">
            <a:extLst>
              <a:ext uri="{FF2B5EF4-FFF2-40B4-BE49-F238E27FC236}">
                <a16:creationId xmlns:a16="http://schemas.microsoft.com/office/drawing/2014/main" id="{1CFFF0C5-E519-A5A2-98E0-3093404EA11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869" y="2100598"/>
            <a:ext cx="3851275" cy="1726152"/>
          </a:xfrm>
        </p:spPr>
      </p:pic>
      <p:pic>
        <p:nvPicPr>
          <p:cNvPr id="7" name="Content Placeholder 6" descr="A diagram of a diagram&#10;&#10;AI-generated content may be incorrect.">
            <a:extLst>
              <a:ext uri="{FF2B5EF4-FFF2-40B4-BE49-F238E27FC236}">
                <a16:creationId xmlns:a16="http://schemas.microsoft.com/office/drawing/2014/main" id="{2A023DFB-792A-01C6-18C9-02749BA1FA74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32" y="2058693"/>
            <a:ext cx="1892738" cy="2592388"/>
          </a:xfrm>
        </p:spPr>
      </p:pic>
    </p:spTree>
    <p:extLst>
      <p:ext uri="{BB962C8B-B14F-4D97-AF65-F5344CB8AC3E}">
        <p14:creationId xmlns:p14="http://schemas.microsoft.com/office/powerpoint/2010/main" val="8729822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4C51573-826F-96A4-B8E8-9CDE8D1F36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427" y="1283494"/>
            <a:ext cx="3444501" cy="1792312"/>
          </a:xfrm>
        </p:spPr>
        <p:txBody>
          <a:bodyPr/>
          <a:lstStyle/>
          <a:p>
            <a:r>
              <a:rPr lang="en-GB" sz="1600" dirty="0">
                <a:latin typeface="Agency FB" panose="020B0503020202020204" pitchFamily="34" charset="0"/>
              </a:rPr>
              <a:t>MBSE Grid</a:t>
            </a:r>
          </a:p>
          <a:p>
            <a:r>
              <a:rPr lang="en-GB" sz="1600" dirty="0">
                <a:latin typeface="Agency FB" panose="020B0503020202020204" pitchFamily="34" charset="0"/>
              </a:rPr>
              <a:t>Structured framework designed to guide </a:t>
            </a:r>
          </a:p>
          <a:p>
            <a:r>
              <a:rPr lang="en-GB" sz="1600" dirty="0">
                <a:latin typeface="Agency FB" panose="020B0503020202020204" pitchFamily="34" charset="0"/>
              </a:rPr>
              <a:t>Rows - Abstraction layers or domains</a:t>
            </a:r>
          </a:p>
          <a:p>
            <a:r>
              <a:rPr lang="en-GB" sz="1600" dirty="0">
                <a:latin typeface="Agency FB" panose="020B0503020202020204" pitchFamily="34" charset="0"/>
              </a:rPr>
              <a:t>Columns -Pillars </a:t>
            </a:r>
          </a:p>
          <a:p>
            <a:endParaRPr lang="en-GB" sz="1600" dirty="0"/>
          </a:p>
          <a:p>
            <a:pPr marL="0" indent="0">
              <a:buNone/>
            </a:pPr>
            <a:endParaRPr lang="en-GB" sz="16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686B6F0-956C-ABCC-9D95-AC23883C7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Agency FB" panose="020B0503020202020204" pitchFamily="34" charset="0"/>
              </a:rPr>
              <a:t>Magic Grid</a:t>
            </a:r>
            <a:endParaRPr lang="en-GB" dirty="0">
              <a:latin typeface="Agency FB" panose="020B0503020202020204" pitchFamily="34" charset="0"/>
            </a:endParaRPr>
          </a:p>
        </p:txBody>
      </p:sp>
      <p:pic>
        <p:nvPicPr>
          <p:cNvPr id="5" name="Picture 4" descr="A table of components with text&#10;&#10;AI-generated content may be incorrect.">
            <a:extLst>
              <a:ext uri="{FF2B5EF4-FFF2-40B4-BE49-F238E27FC236}">
                <a16:creationId xmlns:a16="http://schemas.microsoft.com/office/drawing/2014/main" id="{00068292-4D4C-310D-6E7D-3A1685CDC6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928" y="1131590"/>
            <a:ext cx="4657725" cy="25527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A8F09AD-540C-F219-2050-5C9A55B1BB71}"/>
              </a:ext>
            </a:extLst>
          </p:cNvPr>
          <p:cNvSpPr txBox="1"/>
          <p:nvPr/>
        </p:nvSpPr>
        <p:spPr>
          <a:xfrm>
            <a:off x="4788024" y="3684290"/>
            <a:ext cx="24482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Adapted from [2]</a:t>
            </a:r>
          </a:p>
        </p:txBody>
      </p:sp>
    </p:spTree>
    <p:extLst>
      <p:ext uri="{BB962C8B-B14F-4D97-AF65-F5344CB8AC3E}">
        <p14:creationId xmlns:p14="http://schemas.microsoft.com/office/powerpoint/2010/main" val="6593348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A41BDDE-BF00-C627-C235-0F923C0054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427" y="1283494"/>
            <a:ext cx="3732534" cy="3232472"/>
          </a:xfrm>
        </p:spPr>
        <p:txBody>
          <a:bodyPr/>
          <a:lstStyle/>
          <a:p>
            <a:r>
              <a:rPr lang="en-GB" sz="1600" dirty="0">
                <a:latin typeface="Agency FB" panose="020B0503020202020204" pitchFamily="34" charset="0"/>
              </a:rPr>
              <a:t>Solar-powered unmanned aerial systems</a:t>
            </a:r>
          </a:p>
          <a:p>
            <a:r>
              <a:rPr lang="en-GB" sz="1600" dirty="0">
                <a:latin typeface="Agency FB" panose="020B0503020202020204" pitchFamily="34" charset="0"/>
              </a:rPr>
              <a:t>Operate in the stratosphere</a:t>
            </a:r>
          </a:p>
          <a:p>
            <a:r>
              <a:rPr lang="en-GB" sz="1600" dirty="0">
                <a:latin typeface="Agency FB" panose="020B0503020202020204" pitchFamily="34" charset="0"/>
              </a:rPr>
              <a:t>Developed by German Aerospace Centre (DLR)</a:t>
            </a:r>
          </a:p>
          <a:p>
            <a:r>
              <a:rPr lang="en-GB" sz="1600" dirty="0">
                <a:latin typeface="Agency FB" panose="020B0503020202020204" pitchFamily="34" charset="0"/>
              </a:rPr>
              <a:t>Application 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GB" sz="1600" dirty="0">
                <a:latin typeface="Agency FB" panose="020B0503020202020204" pitchFamily="34" charset="0"/>
              </a:rPr>
              <a:t> Earth observation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GB" sz="1600" dirty="0">
                <a:latin typeface="Agency FB" panose="020B0503020202020204" pitchFamily="34" charset="0"/>
              </a:rPr>
              <a:t>Real time data transmission 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GB" sz="1600" dirty="0">
                <a:latin typeface="Agency FB" panose="020B0503020202020204" pitchFamily="34" charset="0"/>
              </a:rPr>
              <a:t>Disaster response     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75EF198-71FC-A93C-2B45-17936EC0D8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Agency FB" panose="020B0503020202020204" pitchFamily="34" charset="0"/>
              </a:rPr>
              <a:t>HAP</a:t>
            </a:r>
            <a:endParaRPr lang="en-GB" dirty="0">
              <a:latin typeface="Agency FB" panose="020B0503020202020204" pitchFamily="34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F0AA303-9383-090C-CF9C-ACAD2A08947F}"/>
              </a:ext>
            </a:extLst>
          </p:cNvPr>
          <p:cNvGrpSpPr/>
          <p:nvPr/>
        </p:nvGrpSpPr>
        <p:grpSpPr>
          <a:xfrm>
            <a:off x="4928780" y="-544970"/>
            <a:ext cx="3604768" cy="4989550"/>
            <a:chOff x="4928780" y="-544970"/>
            <a:chExt cx="3604768" cy="4989550"/>
          </a:xfrm>
          <a:blipFill>
            <a:blip r:embed="rId2"/>
            <a:stretch>
              <a:fillRect/>
            </a:stretch>
          </a:blipFill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75475329-22B0-05A4-7E12-82AE2F7334EB}"/>
                </a:ext>
              </a:extLst>
            </p:cNvPr>
            <p:cNvSpPr/>
            <p:nvPr/>
          </p:nvSpPr>
          <p:spPr>
            <a:xfrm rot="1362154">
              <a:off x="4928780" y="371993"/>
              <a:ext cx="1026440" cy="302433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F8A31C02-CFB5-5481-C17C-E73F1613A8A0}"/>
                </a:ext>
              </a:extLst>
            </p:cNvPr>
            <p:cNvSpPr/>
            <p:nvPr/>
          </p:nvSpPr>
          <p:spPr>
            <a:xfrm rot="1362154">
              <a:off x="6421464" y="2101960"/>
              <a:ext cx="792088" cy="13757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2418C959-38B6-42E9-3FA9-66AED8A67D25}"/>
                </a:ext>
              </a:extLst>
            </p:cNvPr>
            <p:cNvSpPr/>
            <p:nvPr/>
          </p:nvSpPr>
          <p:spPr>
            <a:xfrm rot="1362154">
              <a:off x="6272288" y="-264400"/>
              <a:ext cx="915255" cy="302433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DFBAAAFA-DBA5-024F-02B9-8C946320F60F}"/>
                </a:ext>
              </a:extLst>
            </p:cNvPr>
            <p:cNvSpPr/>
            <p:nvPr/>
          </p:nvSpPr>
          <p:spPr>
            <a:xfrm rot="1362154">
              <a:off x="7391013" y="-544970"/>
              <a:ext cx="982156" cy="302433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4C6103DA-F724-8608-705A-CAB3C407EF87}"/>
                </a:ext>
              </a:extLst>
            </p:cNvPr>
            <p:cNvSpPr/>
            <p:nvPr/>
          </p:nvSpPr>
          <p:spPr>
            <a:xfrm rot="1362154">
              <a:off x="7442673" y="1420244"/>
              <a:ext cx="1090875" cy="302433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C11566F5-5D91-94B2-10A5-E317D660D839}"/>
                </a:ext>
              </a:extLst>
            </p:cNvPr>
            <p:cNvSpPr/>
            <p:nvPr/>
          </p:nvSpPr>
          <p:spPr>
            <a:xfrm rot="1362154">
              <a:off x="5426913" y="2577936"/>
              <a:ext cx="792088" cy="13757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887D44A2-CC32-AEF2-2E40-8FC441E29DB4}"/>
                </a:ext>
              </a:extLst>
            </p:cNvPr>
            <p:cNvSpPr/>
            <p:nvPr/>
          </p:nvSpPr>
          <p:spPr>
            <a:xfrm rot="1362154">
              <a:off x="6401912" y="3428165"/>
              <a:ext cx="792088" cy="87376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EACB1DED-934B-E699-CAB3-E2AB0A5E4A24}"/>
              </a:ext>
            </a:extLst>
          </p:cNvPr>
          <p:cNvSpPr txBox="1"/>
          <p:nvPr/>
        </p:nvSpPr>
        <p:spPr>
          <a:xfrm>
            <a:off x="5148064" y="4495084"/>
            <a:ext cx="24482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Adapted from [3]</a:t>
            </a:r>
          </a:p>
        </p:txBody>
      </p:sp>
    </p:spTree>
    <p:extLst>
      <p:ext uri="{BB962C8B-B14F-4D97-AF65-F5344CB8AC3E}">
        <p14:creationId xmlns:p14="http://schemas.microsoft.com/office/powerpoint/2010/main" val="11339270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6C7B82B-65B8-0721-AE19-F602893C6C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28" y="2715766"/>
            <a:ext cx="7899400" cy="522059"/>
          </a:xfrm>
        </p:spPr>
        <p:txBody>
          <a:bodyPr/>
          <a:lstStyle/>
          <a:p>
            <a:r>
              <a:rPr lang="en-GB" sz="3200" dirty="0">
                <a:latin typeface="Agency FB" panose="020B0503020202020204" pitchFamily="34" charset="0"/>
              </a:rPr>
              <a:t>Methodology</a:t>
            </a:r>
            <a:br>
              <a:rPr lang="en-GB" sz="3200" dirty="0">
                <a:latin typeface="Agency FB" panose="020B0503020202020204" pitchFamily="34" charset="0"/>
              </a:rPr>
            </a:br>
            <a:endParaRPr lang="en-GB" dirty="0"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1534309"/>
      </p:ext>
    </p:extLst>
  </p:cSld>
  <p:clrMapOvr>
    <a:masterClrMapping/>
  </p:clrMapOvr>
</p:sld>
</file>

<file path=ppt/theme/theme1.xml><?xml version="1.0" encoding="utf-8"?>
<a:theme xmlns:a="http://schemas.openxmlformats.org/drawingml/2006/main" name="en_tuc_vorlage_test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rial Unicode MS">
      <a:majorFont>
        <a:latin typeface="Arial Unicode MS"/>
        <a:ea typeface=""/>
        <a:cs typeface=""/>
      </a:majorFont>
      <a:minorFont>
        <a:latin typeface="Arial Unicode MS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TU-Clausthal-Powerpoint16zu9</Template>
  <TotalTime>0</TotalTime>
  <Words>760</Words>
  <Application>Microsoft Office PowerPoint</Application>
  <PresentationFormat>On-screen Show (16:9)</PresentationFormat>
  <Paragraphs>140</Paragraphs>
  <Slides>30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9" baseType="lpstr">
      <vt:lpstr>Agency FB</vt:lpstr>
      <vt:lpstr>Aptos Narrow</vt:lpstr>
      <vt:lpstr>Arial</vt:lpstr>
      <vt:lpstr>Arial Unicode MS</vt:lpstr>
      <vt:lpstr>Bahnschrift Condensed</vt:lpstr>
      <vt:lpstr>Calibri</vt:lpstr>
      <vt:lpstr>Symbol</vt:lpstr>
      <vt:lpstr>Wingdings</vt:lpstr>
      <vt:lpstr>en_tuc_vorlage_test</vt:lpstr>
      <vt:lpstr>Systematic Modelling Of Safety Critical Systems Using SysML V2</vt:lpstr>
      <vt:lpstr>Contents</vt:lpstr>
      <vt:lpstr>PowerPoint Presentation</vt:lpstr>
      <vt:lpstr>Background </vt:lpstr>
      <vt:lpstr>SysML V2</vt:lpstr>
      <vt:lpstr>SysML V2 introduces -Dual Notation System </vt:lpstr>
      <vt:lpstr>Magic Grid</vt:lpstr>
      <vt:lpstr>HAP</vt:lpstr>
      <vt:lpstr>Methodology </vt:lpstr>
      <vt:lpstr>PowerPoint Presentation</vt:lpstr>
      <vt:lpstr>Tooling environment</vt:lpstr>
      <vt:lpstr>Systematic modelling –Case Study </vt:lpstr>
      <vt:lpstr>Problem domain: black-box</vt:lpstr>
      <vt:lpstr>Problem domain: black-box</vt:lpstr>
      <vt:lpstr>PowerPoint Presentation</vt:lpstr>
      <vt:lpstr>Black Box - Behaviour</vt:lpstr>
      <vt:lpstr>Black Box </vt:lpstr>
      <vt:lpstr>Problem Domain : White Box </vt:lpstr>
      <vt:lpstr>PowerPoint Presentation</vt:lpstr>
      <vt:lpstr>Problem Domain : White Box </vt:lpstr>
      <vt:lpstr>Solution Level</vt:lpstr>
      <vt:lpstr>Component Requirements Textual Notation</vt:lpstr>
      <vt:lpstr>Component Requirements Graphical Notation</vt:lpstr>
      <vt:lpstr>Component Behaviour </vt:lpstr>
      <vt:lpstr>PowerPoint Presentation</vt:lpstr>
      <vt:lpstr>MODELLING CONSTRUCT SPECIFIC TO SYSML V2</vt:lpstr>
      <vt:lpstr>PowerPoint Presentation</vt:lpstr>
      <vt:lpstr>Future work</vt:lpstr>
      <vt:lpstr>PowerPoint Presentation</vt:lpstr>
      <vt:lpstr>References for Used Figures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Priyanka Antony</dc:creator>
  <cp:lastModifiedBy>Priyanka Antony</cp:lastModifiedBy>
  <cp:revision>1</cp:revision>
  <dcterms:created xsi:type="dcterms:W3CDTF">2025-11-06T07:23:47Z</dcterms:created>
  <dcterms:modified xsi:type="dcterms:W3CDTF">2026-02-17T20:15:45Z</dcterms:modified>
</cp:coreProperties>
</file>